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US"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Sheet1!$A$12:$A$13</c:f>
              <c:strCache>
                <c:ptCount val="2"/>
                <c:pt idx="0">
                  <c:v>Control</c:v>
                </c:pt>
                <c:pt idx="1">
                  <c:v>Intervention </c:v>
                </c:pt>
              </c:strCache>
            </c:strRef>
          </c:cat>
          <c:val>
            <c:numRef>
              <c:f>Sheet1!$C$12:$C$13</c:f>
              <c:numCache>
                <c:formatCode>General</c:formatCode>
                <c:ptCount val="2"/>
                <c:pt idx="0">
                  <c:v>1.21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1897344"/>
        <c:axId val="101898496"/>
      </c:barChart>
      <c:catAx>
        <c:axId val="1018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2800"/>
            </a:pPr>
            <a:endParaRPr lang="en-US"/>
          </a:p>
        </c:txPr>
        <c:crossAx val="101898496"/>
        <c:crossesAt val="1"/>
        <c:auto val="1"/>
        <c:lblAlgn val="ctr"/>
        <c:lblOffset val="100"/>
        <c:noMultiLvlLbl val="0"/>
      </c:catAx>
      <c:valAx>
        <c:axId val="101898496"/>
        <c:scaling>
          <c:orientation val="minMax"/>
          <c:max val="5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2000"/>
                </a:pPr>
                <a:r>
                  <a:rPr lang="en-US" sz="2000" dirty="0" smtClean="0"/>
                  <a:t>Predicted Post Test ASB Scores**</a:t>
                </a:r>
              </a:p>
              <a:p>
                <a:pPr>
                  <a:defRPr lang="en-US" sz="2000"/>
                </a:pPr>
                <a:endParaRPr lang="en-US" sz="2000" dirty="0"/>
              </a:p>
            </c:rich>
          </c:tx>
          <c:layout>
            <c:manualLayout>
              <c:xMode val="edge"/>
              <c:yMode val="edge"/>
              <c:x val="1.5325563232549922E-2"/>
              <c:y val="0.120517822990648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2800"/>
            </a:pPr>
            <a:endParaRPr lang="en-US"/>
          </a:p>
        </c:txPr>
        <c:crossAx val="10189734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 custT="1"/>
      <dgm:spPr>
        <a:xfrm>
          <a:off x="0" y="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Children made gains in their overall literacy (7 percentile points)</a:t>
          </a:r>
          <a:endParaRPr lang="en-GB" sz="16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 sz="1200"/>
        </a:p>
      </dgm:t>
    </dgm:pt>
    <dgm:pt modelId="{4BC3C85E-67D4-404C-962E-5A2E44F2E56E}" type="sibTrans" cxnId="{9F96DD74-7221-4FA0-94A2-2826AE56CC60}">
      <dgm:prSet custT="1"/>
      <dgm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gm:t>
    </dgm:pt>
    <dgm:pt modelId="{C13BF66E-10A8-40F6-AF71-89F283DD871A}">
      <dgm:prSet phldrT="[Text]" custT="1"/>
      <dgm:spPr>
        <a:xfrm>
          <a:off x="551383" y="117675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/>
        <a:lstStyle/>
        <a:p>
          <a:endParaRPr lang="en-GB" sz="1050" b="0" dirty="0" smtClean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  <a:p>
          <a:r>
            <a:rPr lang="en-GB" sz="1400" b="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Particular gains seen in: Word Recognition (7 percentile point gain); Sentence Structure (12 percentile point gain); and child’s word choice (10 percentile point gain)</a:t>
          </a:r>
          <a:endParaRPr lang="en-GB" sz="900" dirty="0" smtClean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  <a:p>
          <a:endParaRPr lang="en-GB" sz="9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 sz="1200"/>
        </a:p>
      </dgm:t>
    </dgm:pt>
    <dgm:pt modelId="{FE353EEB-3EEA-400D-9A79-B47A5908186E}" type="sibTrans" cxnId="{ED20D22B-1DF8-41A5-A39A-6E3540FAF844}">
      <dgm:prSet custT="1"/>
      <dgm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gm:t>
    </dgm:pt>
    <dgm:pt modelId="{4F3DC381-C706-49FC-9D95-603FA2BE911C}">
      <dgm:prSet phldrT="[Text]" custT="1"/>
      <dgm:spPr>
        <a:xfrm>
          <a:off x="1094536" y="235350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Combined with teachers ratings, this increased to an 11 percentile point gain</a:t>
          </a:r>
          <a:endParaRPr lang="en-GB" sz="16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 sz="1200"/>
        </a:p>
      </dgm:t>
    </dgm:pt>
    <dgm:pt modelId="{BF010513-90BA-46B7-936B-1280B5FC47BC}" type="sibTrans" cxnId="{5391D941-498F-48D1-BF1D-8176B441778A}">
      <dgm:prSet custT="1"/>
      <dgm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 sz="1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gm:t>
    </dgm:pt>
    <dgm:pt modelId="{7725080B-F211-47CD-A6BA-8DFC037E218D}">
      <dgm:prSet custT="1"/>
      <dgm:spPr>
        <a:xfrm>
          <a:off x="1645919" y="353025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Teacher’s report indicate a 7 percentile point decrease in negative behaviours</a:t>
          </a:r>
          <a:endParaRPr lang="en-GB" sz="16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9C7C9D8-E22E-4429-AFAA-42B4C170F2DE}" type="parTrans" cxnId="{F7FCD59B-B82C-4079-95B9-B9884A039462}">
      <dgm:prSet/>
      <dgm:spPr/>
      <dgm:t>
        <a:bodyPr/>
        <a:lstStyle/>
        <a:p>
          <a:endParaRPr lang="en-GB" sz="1200"/>
        </a:p>
      </dgm:t>
    </dgm:pt>
    <dgm:pt modelId="{CAE3D7B8-3EEB-41D7-8C6F-7965CA0BD37F}" type="sibTrans" cxnId="{F7FCD59B-B82C-4079-95B9-B9884A039462}">
      <dgm:prSet/>
      <dgm:spPr/>
      <dgm:t>
        <a:bodyPr/>
        <a:lstStyle/>
        <a:p>
          <a:endParaRPr lang="en-GB" sz="1200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AD5A1A86-4FCF-4A5A-84AB-C65013F1FEA1}" type="pres">
      <dgm:prSet presAssocID="{EC163EFE-BE07-4F89-8D0B-7EE80D2C09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95820-804A-4BBD-8C07-E25E40DB3367}" type="pres">
      <dgm:prSet presAssocID="{EC163EFE-BE07-4F89-8D0B-7EE80D2C09A7}" presName="FourNodes_2" presStyleLbl="node1" presStyleIdx="1" presStyleCnt="4" custLinFactNeighborX="1626" custLinFactNeighborY="-2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520E7-3373-42B4-B610-51659FF38020}" type="pres">
      <dgm:prSet presAssocID="{EC163EFE-BE07-4F89-8D0B-7EE80D2C09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85E31-EFEB-4E96-B314-02D7D8FDB5F1}" type="pres">
      <dgm:prSet presAssocID="{EC163EFE-BE07-4F89-8D0B-7EE80D2C09A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89C92-D8A0-4D69-A63A-229422014FD4}" type="pres">
      <dgm:prSet presAssocID="{EC163EFE-BE07-4F89-8D0B-7EE80D2C09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4D91F-0CCD-432B-9246-FF30F7FB00F1}" type="pres">
      <dgm:prSet presAssocID="{EC163EFE-BE07-4F89-8D0B-7EE80D2C09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BC7AA2-E580-482C-8F97-E11CF7DFCD64}" type="pres">
      <dgm:prSet presAssocID="{EC163EFE-BE07-4F89-8D0B-7EE80D2C09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BEEE1-EBA5-413D-A27E-65F12BC3B1E3}" type="pres">
      <dgm:prSet presAssocID="{EC163EFE-BE07-4F89-8D0B-7EE80D2C09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9CEA38-8E6E-43F2-A0EE-00F94F7CA1C1}" type="pres">
      <dgm:prSet presAssocID="{EC163EFE-BE07-4F89-8D0B-7EE80D2C09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144F4-7D4B-4585-BE57-8FCE51A0B782}" type="pres">
      <dgm:prSet presAssocID="{EC163EFE-BE07-4F89-8D0B-7EE80D2C09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02D746-B431-4EC5-B9CE-1D1547D05C06}" type="pres">
      <dgm:prSet presAssocID="{EC163EFE-BE07-4F89-8D0B-7EE80D2C09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503848-41C4-485F-A248-CFF5BDAE7F02}" type="presOf" srcId="{EC163EFE-BE07-4F89-8D0B-7EE80D2C09A7}" destId="{E5A267D7-B264-4153-884B-28AA0A8C5545}" srcOrd="0" destOrd="0" presId="urn:microsoft.com/office/officeart/2005/8/layout/vProcess5"/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9D5EE866-2290-44DF-9972-5D37F7F4EEB7}" type="presOf" srcId="{BF010513-90BA-46B7-936B-1280B5FC47BC}" destId="{62BC7AA2-E580-482C-8F97-E11CF7DFCD64}" srcOrd="0" destOrd="0" presId="urn:microsoft.com/office/officeart/2005/8/layout/vProcess5"/>
    <dgm:cxn modelId="{56CBC5EA-228F-4FA4-A4E5-61C3D4344458}" type="presOf" srcId="{C13BF66E-10A8-40F6-AF71-89F283DD871A}" destId="{1F295820-804A-4BBD-8C07-E25E40DB3367}" srcOrd="0" destOrd="0" presId="urn:microsoft.com/office/officeart/2005/8/layout/vProcess5"/>
    <dgm:cxn modelId="{F7FCD59B-B82C-4079-95B9-B9884A039462}" srcId="{EC163EFE-BE07-4F89-8D0B-7EE80D2C09A7}" destId="{7725080B-F211-47CD-A6BA-8DFC037E218D}" srcOrd="3" destOrd="0" parTransId="{C9C7C9D8-E22E-4429-AFAA-42B4C170F2DE}" sibTransId="{CAE3D7B8-3EEB-41D7-8C6F-7965CA0BD37F}"/>
    <dgm:cxn modelId="{D6EEF48A-27F7-480B-BA11-9401E4C68AA9}" type="presOf" srcId="{4F3DC381-C706-49FC-9D95-603FA2BE911C}" destId="{4DC144F4-7D4B-4585-BE57-8FCE51A0B782}" srcOrd="1" destOrd="0" presId="urn:microsoft.com/office/officeart/2005/8/layout/vProcess5"/>
    <dgm:cxn modelId="{FB55CF9C-38B6-49AF-9B14-A13B487BBF91}" type="presOf" srcId="{7725080B-F211-47CD-A6BA-8DFC037E218D}" destId="{B7985E31-EFEB-4E96-B314-02D7D8FDB5F1}" srcOrd="0" destOrd="0" presId="urn:microsoft.com/office/officeart/2005/8/layout/vProcess5"/>
    <dgm:cxn modelId="{D2717B6B-6FBD-457D-80E5-8F75861917CB}" type="presOf" srcId="{4BC3C85E-67D4-404C-962E-5A2E44F2E56E}" destId="{41289C92-D8A0-4D69-A63A-229422014FD4}" srcOrd="0" destOrd="0" presId="urn:microsoft.com/office/officeart/2005/8/layout/vProcess5"/>
    <dgm:cxn modelId="{AAC575DA-5DF4-40B4-8624-4049D180EE52}" type="presOf" srcId="{4F3DC381-C706-49FC-9D95-603FA2BE911C}" destId="{F6E520E7-3373-42B4-B610-51659FF38020}" srcOrd="0" destOrd="0" presId="urn:microsoft.com/office/officeart/2005/8/layout/vProcess5"/>
    <dgm:cxn modelId="{ED55918D-46F3-4EE8-899B-3FA8E458E6B3}" type="presOf" srcId="{7725080B-F211-47CD-A6BA-8DFC037E218D}" destId="{A102D746-B431-4EC5-B9CE-1D1547D05C06}" srcOrd="1" destOrd="0" presId="urn:microsoft.com/office/officeart/2005/8/layout/vProcess5"/>
    <dgm:cxn modelId="{4A28ED6B-F658-4A0B-8BCC-D1E62DAC7FEC}" type="presOf" srcId="{3FB7A9C6-ECD2-4DEF-B779-E0657E08D143}" destId="{AD5A1A86-4FCF-4A5A-84AB-C65013F1FEA1}" srcOrd="0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0F7A8438-B468-4AEF-93FA-5426E121BB8F}" type="presOf" srcId="{3FB7A9C6-ECD2-4DEF-B779-E0657E08D143}" destId="{AF4BEEE1-EBA5-413D-A27E-65F12BC3B1E3}" srcOrd="1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1D9C200B-4CB3-4FB1-A3F8-A800465A32A4}" type="presOf" srcId="{C13BF66E-10A8-40F6-AF71-89F283DD871A}" destId="{769CEA38-8E6E-43F2-A0EE-00F94F7CA1C1}" srcOrd="1" destOrd="0" presId="urn:microsoft.com/office/officeart/2005/8/layout/vProcess5"/>
    <dgm:cxn modelId="{DA6DC0E2-FA58-46F5-A080-44AA58CFA965}" type="presOf" srcId="{FE353EEB-3EEA-400D-9A79-B47A5908186E}" destId="{F2A4D91F-0CCD-432B-9246-FF30F7FB00F1}" srcOrd="0" destOrd="0" presId="urn:microsoft.com/office/officeart/2005/8/layout/vProcess5"/>
    <dgm:cxn modelId="{32CBBB43-27BC-4132-81B7-6DC2EC26C9D5}" type="presParOf" srcId="{E5A267D7-B264-4153-884B-28AA0A8C5545}" destId="{F1B196C8-63AA-4C03-81FB-83F23BA9570B}" srcOrd="0" destOrd="0" presId="urn:microsoft.com/office/officeart/2005/8/layout/vProcess5"/>
    <dgm:cxn modelId="{8AF76FBC-683B-4230-A73D-D6BCB83E12C0}" type="presParOf" srcId="{E5A267D7-B264-4153-884B-28AA0A8C5545}" destId="{AD5A1A86-4FCF-4A5A-84AB-C65013F1FEA1}" srcOrd="1" destOrd="0" presId="urn:microsoft.com/office/officeart/2005/8/layout/vProcess5"/>
    <dgm:cxn modelId="{9A1960D8-7BA1-4125-9DFA-3B4E6975A40F}" type="presParOf" srcId="{E5A267D7-B264-4153-884B-28AA0A8C5545}" destId="{1F295820-804A-4BBD-8C07-E25E40DB3367}" srcOrd="2" destOrd="0" presId="urn:microsoft.com/office/officeart/2005/8/layout/vProcess5"/>
    <dgm:cxn modelId="{F135A69E-F056-4C2A-9B41-58A01BEF0635}" type="presParOf" srcId="{E5A267D7-B264-4153-884B-28AA0A8C5545}" destId="{F6E520E7-3373-42B4-B610-51659FF38020}" srcOrd="3" destOrd="0" presId="urn:microsoft.com/office/officeart/2005/8/layout/vProcess5"/>
    <dgm:cxn modelId="{890D5B91-9EE3-40D1-A6D5-7C6F1823EF7B}" type="presParOf" srcId="{E5A267D7-B264-4153-884B-28AA0A8C5545}" destId="{B7985E31-EFEB-4E96-B314-02D7D8FDB5F1}" srcOrd="4" destOrd="0" presId="urn:microsoft.com/office/officeart/2005/8/layout/vProcess5"/>
    <dgm:cxn modelId="{CB6F1560-567A-4020-A7F3-D2BE6F0EC545}" type="presParOf" srcId="{E5A267D7-B264-4153-884B-28AA0A8C5545}" destId="{41289C92-D8A0-4D69-A63A-229422014FD4}" srcOrd="5" destOrd="0" presId="urn:microsoft.com/office/officeart/2005/8/layout/vProcess5"/>
    <dgm:cxn modelId="{E44E4C97-2CA9-49E9-86DD-67EAA63BFE94}" type="presParOf" srcId="{E5A267D7-B264-4153-884B-28AA0A8C5545}" destId="{F2A4D91F-0CCD-432B-9246-FF30F7FB00F1}" srcOrd="6" destOrd="0" presId="urn:microsoft.com/office/officeart/2005/8/layout/vProcess5"/>
    <dgm:cxn modelId="{5DE1B612-9A19-4994-9F4F-E1BEE3D0A63E}" type="presParOf" srcId="{E5A267D7-B264-4153-884B-28AA0A8C5545}" destId="{62BC7AA2-E580-482C-8F97-E11CF7DFCD64}" srcOrd="7" destOrd="0" presId="urn:microsoft.com/office/officeart/2005/8/layout/vProcess5"/>
    <dgm:cxn modelId="{1D1D2DCF-318D-4DD7-A0DF-3F1F1F19D467}" type="presParOf" srcId="{E5A267D7-B264-4153-884B-28AA0A8C5545}" destId="{AF4BEEE1-EBA5-413D-A27E-65F12BC3B1E3}" srcOrd="8" destOrd="0" presId="urn:microsoft.com/office/officeart/2005/8/layout/vProcess5"/>
    <dgm:cxn modelId="{EB70D0E4-948C-40CD-AD6F-A028BC519B48}" type="presParOf" srcId="{E5A267D7-B264-4153-884B-28AA0A8C5545}" destId="{769CEA38-8E6E-43F2-A0EE-00F94F7CA1C1}" srcOrd="9" destOrd="0" presId="urn:microsoft.com/office/officeart/2005/8/layout/vProcess5"/>
    <dgm:cxn modelId="{CE6AD844-038B-4272-A09F-3328E4921DAE}" type="presParOf" srcId="{E5A267D7-B264-4153-884B-28AA0A8C5545}" destId="{4DC144F4-7D4B-4585-BE57-8FCE51A0B782}" srcOrd="10" destOrd="0" presId="urn:microsoft.com/office/officeart/2005/8/layout/vProcess5"/>
    <dgm:cxn modelId="{6338A80E-F437-492D-A480-2CC46C8679A4}" type="presParOf" srcId="{E5A267D7-B264-4153-884B-28AA0A8C5545}" destId="{A102D746-B431-4EC5-B9CE-1D1547D05C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/>
      <dgm:spPr/>
      <dgm:t>
        <a:bodyPr/>
        <a:lstStyle/>
        <a:p>
          <a:r>
            <a:rPr lang="en-GB" dirty="0" smtClean="0"/>
            <a:t>Parent’s report increase in child's reading at home (10 percentile points)</a:t>
          </a:r>
          <a:endParaRPr lang="en-GB" dirty="0"/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/>
        </a:p>
      </dgm:t>
    </dgm:pt>
    <dgm:pt modelId="{4BC3C85E-67D4-404C-962E-5A2E44F2E56E}" type="sibTrans" cxnId="{9F96DD74-7221-4FA0-94A2-2826AE56CC60}">
      <dgm:prSet/>
      <dgm:spPr/>
      <dgm:t>
        <a:bodyPr/>
        <a:lstStyle/>
        <a:p>
          <a:endParaRPr lang="en-GB"/>
        </a:p>
      </dgm:t>
    </dgm:pt>
    <dgm:pt modelId="{C13BF66E-10A8-40F6-AF71-89F283DD871A}">
      <dgm:prSet phldrT="[Text]" custT="1"/>
      <dgm:spPr/>
      <dgm:t>
        <a:bodyPr/>
        <a:lstStyle/>
        <a:p>
          <a:endParaRPr lang="en-GB" sz="1400" b="0" dirty="0" smtClean="0"/>
        </a:p>
        <a:p>
          <a:r>
            <a:rPr lang="en-GB" sz="2100" b="0" dirty="0" smtClean="0"/>
            <a:t>Increase in family library activity (15 percentile points)</a:t>
          </a:r>
          <a:endParaRPr lang="en-GB" sz="2100" dirty="0" smtClean="0"/>
        </a:p>
        <a:p>
          <a:endParaRPr lang="en-GB" sz="1100" dirty="0"/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/>
        </a:p>
      </dgm:t>
    </dgm:pt>
    <dgm:pt modelId="{FE353EEB-3EEA-400D-9A79-B47A5908186E}" type="sibTrans" cxnId="{ED20D22B-1DF8-41A5-A39A-6E3540FAF844}">
      <dgm:prSet/>
      <dgm:spPr/>
      <dgm:t>
        <a:bodyPr/>
        <a:lstStyle/>
        <a:p>
          <a:endParaRPr lang="en-GB"/>
        </a:p>
      </dgm:t>
    </dgm:pt>
    <dgm:pt modelId="{4F3DC381-C706-49FC-9D95-603FA2BE911C}">
      <dgm:prSet phldrT="[Text]"/>
      <dgm:spPr/>
      <dgm:t>
        <a:bodyPr/>
        <a:lstStyle/>
        <a:p>
          <a:r>
            <a:rPr lang="en-GB" dirty="0" smtClean="0"/>
            <a:t>Improved school attendance</a:t>
          </a:r>
          <a:endParaRPr lang="en-GB" dirty="0"/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/>
        </a:p>
      </dgm:t>
    </dgm:pt>
    <dgm:pt modelId="{BF010513-90BA-46B7-936B-1280B5FC47BC}" type="sibTrans" cxnId="{5391D941-498F-48D1-BF1D-8176B441778A}">
      <dgm:prSet/>
      <dgm:spPr/>
      <dgm:t>
        <a:bodyPr/>
        <a:lstStyle/>
        <a:p>
          <a:endParaRPr lang="en-GB"/>
        </a:p>
      </dgm:t>
    </dgm:pt>
    <dgm:pt modelId="{7725080B-F211-47CD-A6BA-8DFC037E218D}">
      <dgm:prSet/>
      <dgm:spPr/>
      <dgm:t>
        <a:bodyPr/>
        <a:lstStyle/>
        <a:p>
          <a:r>
            <a:rPr lang="en-GB" dirty="0" smtClean="0"/>
            <a:t>Parental reported child literacy activity</a:t>
          </a:r>
          <a:endParaRPr lang="en-GB" dirty="0"/>
        </a:p>
      </dgm:t>
    </dgm:pt>
    <dgm:pt modelId="{C9C7C9D8-E22E-4429-AFAA-42B4C170F2DE}" type="parTrans" cxnId="{F7FCD59B-B82C-4079-95B9-B9884A039462}">
      <dgm:prSet/>
      <dgm:spPr/>
      <dgm:t>
        <a:bodyPr/>
        <a:lstStyle/>
        <a:p>
          <a:endParaRPr lang="en-GB"/>
        </a:p>
      </dgm:t>
    </dgm:pt>
    <dgm:pt modelId="{CAE3D7B8-3EEB-41D7-8C6F-7965CA0BD37F}" type="sibTrans" cxnId="{F7FCD59B-B82C-4079-95B9-B9884A039462}">
      <dgm:prSet/>
      <dgm:spPr/>
      <dgm:t>
        <a:bodyPr/>
        <a:lstStyle/>
        <a:p>
          <a:endParaRPr lang="en-GB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AD5A1A86-4FCF-4A5A-84AB-C65013F1FEA1}" type="pres">
      <dgm:prSet presAssocID="{EC163EFE-BE07-4F89-8D0B-7EE80D2C09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95820-804A-4BBD-8C07-E25E40DB3367}" type="pres">
      <dgm:prSet presAssocID="{EC163EFE-BE07-4F89-8D0B-7EE80D2C09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520E7-3373-42B4-B610-51659FF38020}" type="pres">
      <dgm:prSet presAssocID="{EC163EFE-BE07-4F89-8D0B-7EE80D2C09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85E31-EFEB-4E96-B314-02D7D8FDB5F1}" type="pres">
      <dgm:prSet presAssocID="{EC163EFE-BE07-4F89-8D0B-7EE80D2C09A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89C92-D8A0-4D69-A63A-229422014FD4}" type="pres">
      <dgm:prSet presAssocID="{EC163EFE-BE07-4F89-8D0B-7EE80D2C09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4D91F-0CCD-432B-9246-FF30F7FB00F1}" type="pres">
      <dgm:prSet presAssocID="{EC163EFE-BE07-4F89-8D0B-7EE80D2C09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BC7AA2-E580-482C-8F97-E11CF7DFCD64}" type="pres">
      <dgm:prSet presAssocID="{EC163EFE-BE07-4F89-8D0B-7EE80D2C09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BEEE1-EBA5-413D-A27E-65F12BC3B1E3}" type="pres">
      <dgm:prSet presAssocID="{EC163EFE-BE07-4F89-8D0B-7EE80D2C09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9CEA38-8E6E-43F2-A0EE-00F94F7CA1C1}" type="pres">
      <dgm:prSet presAssocID="{EC163EFE-BE07-4F89-8D0B-7EE80D2C09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144F4-7D4B-4585-BE57-8FCE51A0B782}" type="pres">
      <dgm:prSet presAssocID="{EC163EFE-BE07-4F89-8D0B-7EE80D2C09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02D746-B431-4EC5-B9CE-1D1547D05C06}" type="pres">
      <dgm:prSet presAssocID="{EC163EFE-BE07-4F89-8D0B-7EE80D2C09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C34C88-4797-4CDB-BB88-88130CDF0649}" type="presOf" srcId="{7725080B-F211-47CD-A6BA-8DFC037E218D}" destId="{A102D746-B431-4EC5-B9CE-1D1547D05C06}" srcOrd="1" destOrd="0" presId="urn:microsoft.com/office/officeart/2005/8/layout/vProcess5"/>
    <dgm:cxn modelId="{E792EB0F-F7A4-43F5-83F6-1ECC33194CEC}" type="presOf" srcId="{EC163EFE-BE07-4F89-8D0B-7EE80D2C09A7}" destId="{E5A267D7-B264-4153-884B-28AA0A8C5545}" srcOrd="0" destOrd="0" presId="urn:microsoft.com/office/officeart/2005/8/layout/vProcess5"/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F7FCD59B-B82C-4079-95B9-B9884A039462}" srcId="{EC163EFE-BE07-4F89-8D0B-7EE80D2C09A7}" destId="{7725080B-F211-47CD-A6BA-8DFC037E218D}" srcOrd="3" destOrd="0" parTransId="{C9C7C9D8-E22E-4429-AFAA-42B4C170F2DE}" sibTransId="{CAE3D7B8-3EEB-41D7-8C6F-7965CA0BD37F}"/>
    <dgm:cxn modelId="{D371E4C9-4CF6-4D90-8CA6-70D095F1BFB4}" type="presOf" srcId="{7725080B-F211-47CD-A6BA-8DFC037E218D}" destId="{B7985E31-EFEB-4E96-B314-02D7D8FDB5F1}" srcOrd="0" destOrd="0" presId="urn:microsoft.com/office/officeart/2005/8/layout/vProcess5"/>
    <dgm:cxn modelId="{4A22B337-74FB-4464-92E8-CDFA49D3CDED}" type="presOf" srcId="{4BC3C85E-67D4-404C-962E-5A2E44F2E56E}" destId="{41289C92-D8A0-4D69-A63A-229422014FD4}" srcOrd="0" destOrd="0" presId="urn:microsoft.com/office/officeart/2005/8/layout/vProcess5"/>
    <dgm:cxn modelId="{69082681-4B0D-4576-AA6E-ED77695E20B5}" type="presOf" srcId="{4F3DC381-C706-49FC-9D95-603FA2BE911C}" destId="{4DC144F4-7D4B-4585-BE57-8FCE51A0B782}" srcOrd="1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51B9367E-51A3-4159-BC72-00DF34B840C1}" type="presOf" srcId="{C13BF66E-10A8-40F6-AF71-89F283DD871A}" destId="{1F295820-804A-4BBD-8C07-E25E40DB3367}" srcOrd="0" destOrd="0" presId="urn:microsoft.com/office/officeart/2005/8/layout/vProcess5"/>
    <dgm:cxn modelId="{490852E4-BE66-4751-9804-EACC4CA75BFB}" type="presOf" srcId="{3FB7A9C6-ECD2-4DEF-B779-E0657E08D143}" destId="{AD5A1A86-4FCF-4A5A-84AB-C65013F1FEA1}" srcOrd="0" destOrd="0" presId="urn:microsoft.com/office/officeart/2005/8/layout/vProcess5"/>
    <dgm:cxn modelId="{F9E6FE94-62EB-4F09-8882-10E4B86D22F3}" type="presOf" srcId="{FE353EEB-3EEA-400D-9A79-B47A5908186E}" destId="{F2A4D91F-0CCD-432B-9246-FF30F7FB00F1}" srcOrd="0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4694FAF8-FD71-401C-9BB8-17C31D4981C7}" type="presOf" srcId="{3FB7A9C6-ECD2-4DEF-B779-E0657E08D143}" destId="{AF4BEEE1-EBA5-413D-A27E-65F12BC3B1E3}" srcOrd="1" destOrd="0" presId="urn:microsoft.com/office/officeart/2005/8/layout/vProcess5"/>
    <dgm:cxn modelId="{DB87A6FA-44BB-4159-9142-8305C3B4D0DF}" type="presOf" srcId="{C13BF66E-10A8-40F6-AF71-89F283DD871A}" destId="{769CEA38-8E6E-43F2-A0EE-00F94F7CA1C1}" srcOrd="1" destOrd="0" presId="urn:microsoft.com/office/officeart/2005/8/layout/vProcess5"/>
    <dgm:cxn modelId="{072D985C-8031-4711-9E9A-4165061A0F5B}" type="presOf" srcId="{4F3DC381-C706-49FC-9D95-603FA2BE911C}" destId="{F6E520E7-3373-42B4-B610-51659FF38020}" srcOrd="0" destOrd="0" presId="urn:microsoft.com/office/officeart/2005/8/layout/vProcess5"/>
    <dgm:cxn modelId="{7EB6DEF9-026C-4C5C-A907-62D8EB965A86}" type="presOf" srcId="{BF010513-90BA-46B7-936B-1280B5FC47BC}" destId="{62BC7AA2-E580-482C-8F97-E11CF7DFCD64}" srcOrd="0" destOrd="0" presId="urn:microsoft.com/office/officeart/2005/8/layout/vProcess5"/>
    <dgm:cxn modelId="{1D773DE5-8600-4E08-83FF-60FA46E8DE9D}" type="presParOf" srcId="{E5A267D7-B264-4153-884B-28AA0A8C5545}" destId="{F1B196C8-63AA-4C03-81FB-83F23BA9570B}" srcOrd="0" destOrd="0" presId="urn:microsoft.com/office/officeart/2005/8/layout/vProcess5"/>
    <dgm:cxn modelId="{37445C69-4C04-4C91-8140-C614BC18AAA2}" type="presParOf" srcId="{E5A267D7-B264-4153-884B-28AA0A8C5545}" destId="{AD5A1A86-4FCF-4A5A-84AB-C65013F1FEA1}" srcOrd="1" destOrd="0" presId="urn:microsoft.com/office/officeart/2005/8/layout/vProcess5"/>
    <dgm:cxn modelId="{84B0CBC1-64AE-4B65-B4AE-A344F9D2AFEB}" type="presParOf" srcId="{E5A267D7-B264-4153-884B-28AA0A8C5545}" destId="{1F295820-804A-4BBD-8C07-E25E40DB3367}" srcOrd="2" destOrd="0" presId="urn:microsoft.com/office/officeart/2005/8/layout/vProcess5"/>
    <dgm:cxn modelId="{DAC97CB4-82BF-4052-9BAB-3A10DA44C402}" type="presParOf" srcId="{E5A267D7-B264-4153-884B-28AA0A8C5545}" destId="{F6E520E7-3373-42B4-B610-51659FF38020}" srcOrd="3" destOrd="0" presId="urn:microsoft.com/office/officeart/2005/8/layout/vProcess5"/>
    <dgm:cxn modelId="{584515FF-3E08-470C-A6FA-89D23273FEA7}" type="presParOf" srcId="{E5A267D7-B264-4153-884B-28AA0A8C5545}" destId="{B7985E31-EFEB-4E96-B314-02D7D8FDB5F1}" srcOrd="4" destOrd="0" presId="urn:microsoft.com/office/officeart/2005/8/layout/vProcess5"/>
    <dgm:cxn modelId="{DD6A0C5E-1A4C-4A60-9636-B3B35C5943A8}" type="presParOf" srcId="{E5A267D7-B264-4153-884B-28AA0A8C5545}" destId="{41289C92-D8A0-4D69-A63A-229422014FD4}" srcOrd="5" destOrd="0" presId="urn:microsoft.com/office/officeart/2005/8/layout/vProcess5"/>
    <dgm:cxn modelId="{A71C8781-7707-40A0-8245-A62BB08DEE83}" type="presParOf" srcId="{E5A267D7-B264-4153-884B-28AA0A8C5545}" destId="{F2A4D91F-0CCD-432B-9246-FF30F7FB00F1}" srcOrd="6" destOrd="0" presId="urn:microsoft.com/office/officeart/2005/8/layout/vProcess5"/>
    <dgm:cxn modelId="{88136C5D-32BF-45F9-834D-20BF95E2B23B}" type="presParOf" srcId="{E5A267D7-B264-4153-884B-28AA0A8C5545}" destId="{62BC7AA2-E580-482C-8F97-E11CF7DFCD64}" srcOrd="7" destOrd="0" presId="urn:microsoft.com/office/officeart/2005/8/layout/vProcess5"/>
    <dgm:cxn modelId="{4FC332FA-14EF-43E3-87B3-37EDCBD21327}" type="presParOf" srcId="{E5A267D7-B264-4153-884B-28AA0A8C5545}" destId="{AF4BEEE1-EBA5-413D-A27E-65F12BC3B1E3}" srcOrd="8" destOrd="0" presId="urn:microsoft.com/office/officeart/2005/8/layout/vProcess5"/>
    <dgm:cxn modelId="{A7070553-5355-4833-BF69-F12E731B35FA}" type="presParOf" srcId="{E5A267D7-B264-4153-884B-28AA0A8C5545}" destId="{769CEA38-8E6E-43F2-A0EE-00F94F7CA1C1}" srcOrd="9" destOrd="0" presId="urn:microsoft.com/office/officeart/2005/8/layout/vProcess5"/>
    <dgm:cxn modelId="{0F99825A-CFD4-4BC7-AAC6-20C6D7BA7DC7}" type="presParOf" srcId="{E5A267D7-B264-4153-884B-28AA0A8C5545}" destId="{4DC144F4-7D4B-4585-BE57-8FCE51A0B782}" srcOrd="10" destOrd="0" presId="urn:microsoft.com/office/officeart/2005/8/layout/vProcess5"/>
    <dgm:cxn modelId="{27EA6EC4-8A3D-4E3B-AE38-E5E39C95877B}" type="presParOf" srcId="{E5A267D7-B264-4153-884B-28AA0A8C5545}" destId="{A102D746-B431-4EC5-B9CE-1D1547D05C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1A86-4FCF-4A5A-84AB-C65013F1FEA1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Children made gains in their overall literacy (7 percentile points)</a:t>
          </a:r>
          <a:endParaRPr lang="en-GB" sz="16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163" y="29163"/>
        <a:ext cx="5425092" cy="937385"/>
      </dsp:txXfrm>
    </dsp:sp>
    <dsp:sp modelId="{1F295820-804A-4BBD-8C07-E25E40DB3367}">
      <dsp:nvSpPr>
        <dsp:cNvPr id="0" name=""/>
        <dsp:cNvSpPr/>
      </dsp:nvSpPr>
      <dsp:spPr>
        <a:xfrm>
          <a:off x="658433" y="115577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b="0" kern="1200" dirty="0" smtClean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Particular gains seen in: Word Recognition (7 percentile point gain); Sentence Structure (12 percentile point gain); and child’s word choice (10 percentile point gain)</a:t>
          </a:r>
          <a:endParaRPr lang="en-GB" sz="900" kern="1200" dirty="0" smtClean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87596" y="1184933"/>
        <a:ext cx="5326758" cy="937385"/>
      </dsp:txXfrm>
    </dsp:sp>
    <dsp:sp modelId="{F6E520E7-3373-42B4-B610-51659FF38020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Combined with teachers ratings, this increased to an 11 percentile point gain</a:t>
          </a:r>
          <a:endParaRPr lang="en-GB" sz="16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123699" y="2382663"/>
        <a:ext cx="5334987" cy="937385"/>
      </dsp:txXfrm>
    </dsp:sp>
    <dsp:sp modelId="{B7985E31-EFEB-4E96-B314-02D7D8FDB5F1}">
      <dsp:nvSpPr>
        <dsp:cNvPr id="0" name=""/>
        <dsp:cNvSpPr/>
      </dsp:nvSpPr>
      <dsp:spPr>
        <a:xfrm>
          <a:off x="1645920" y="35302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A2BF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2DA2BF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2DA2BF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2DA2BF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2DA2BF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Teacher’s report indicate a 7 percentile point decrease in negative behaviours</a:t>
          </a:r>
          <a:endParaRPr lang="en-GB" sz="16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675083" y="3559413"/>
        <a:ext cx="5326758" cy="937385"/>
      </dsp:txXfrm>
    </dsp:sp>
    <dsp:sp modelId="{41289C92-D8A0-4D69-A63A-229422014FD4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sp:txBody>
      <dsp:txXfrm>
        <a:off x="6082090" y="762624"/>
        <a:ext cx="355966" cy="487027"/>
      </dsp:txXfrm>
    </dsp:sp>
    <dsp:sp modelId="{F2A4D91F-0CCD-432B-9246-FF30F7FB00F1}">
      <dsp:nvSpPr>
        <dsp:cNvPr id="0" name=""/>
        <dsp:cNvSpPr/>
      </dsp:nvSpPr>
      <dsp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sp:txBody>
      <dsp:txXfrm>
        <a:off x="6633473" y="1939374"/>
        <a:ext cx="355966" cy="487027"/>
      </dsp:txXfrm>
    </dsp:sp>
    <dsp:sp modelId="{62BC7AA2-E580-482C-8F97-E11CF7DFCD64}">
      <dsp:nvSpPr>
        <dsp:cNvPr id="0" name=""/>
        <dsp:cNvSpPr/>
      </dsp:nvSpPr>
      <dsp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2DA2B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DA2B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sp:txBody>
      <dsp:txXfrm>
        <a:off x="7176627" y="3116124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1A86-4FCF-4A5A-84AB-C65013F1FEA1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Parent’s report increase in child's reading at home (10 percentile points)</a:t>
          </a:r>
          <a:endParaRPr lang="en-GB" sz="2100" kern="1200" dirty="0"/>
        </a:p>
      </dsp:txBody>
      <dsp:txXfrm>
        <a:off x="29163" y="29163"/>
        <a:ext cx="5425092" cy="937385"/>
      </dsp:txXfrm>
    </dsp:sp>
    <dsp:sp modelId="{1F295820-804A-4BBD-8C07-E25E40DB3367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/>
            <a:t>Increase in family library activity (15 percentile points)</a:t>
          </a:r>
          <a:endParaRPr lang="en-GB" sz="2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580546" y="1205913"/>
        <a:ext cx="5326758" cy="937385"/>
      </dsp:txXfrm>
    </dsp:sp>
    <dsp:sp modelId="{F6E520E7-3373-42B4-B610-51659FF38020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Improved school attendance</a:t>
          </a:r>
          <a:endParaRPr lang="en-GB" sz="2100" kern="1200" dirty="0"/>
        </a:p>
      </dsp:txBody>
      <dsp:txXfrm>
        <a:off x="1123699" y="2382663"/>
        <a:ext cx="5334987" cy="937385"/>
      </dsp:txXfrm>
    </dsp:sp>
    <dsp:sp modelId="{B7985E31-EFEB-4E96-B314-02D7D8FDB5F1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Parental reported child literacy activity</a:t>
          </a:r>
          <a:endParaRPr lang="en-GB" sz="2100" kern="1200" dirty="0"/>
        </a:p>
      </dsp:txBody>
      <dsp:txXfrm>
        <a:off x="1675083" y="3559414"/>
        <a:ext cx="5326758" cy="937385"/>
      </dsp:txXfrm>
    </dsp:sp>
    <dsp:sp modelId="{41289C92-D8A0-4D69-A63A-229422014FD4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6082090" y="762624"/>
        <a:ext cx="355966" cy="487027"/>
      </dsp:txXfrm>
    </dsp:sp>
    <dsp:sp modelId="{F2A4D91F-0CCD-432B-9246-FF30F7FB00F1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6633473" y="1939375"/>
        <a:ext cx="355966" cy="487027"/>
      </dsp:txXfrm>
    </dsp:sp>
    <dsp:sp modelId="{62BC7AA2-E580-482C-8F97-E11CF7DFCD64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7176627" y="3116125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B4265-E920-4D5B-9B69-8BEFBB468486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CDBC-E03B-420A-9676-C02AB90C26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67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acebook.com/ChildhoodDevelopmentInitiative" TargetMode="External"/><Relationship Id="rId7" Type="http://schemas.openxmlformats.org/officeDocument/2006/relationships/hyperlink" Target="http://www.twcdi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3.gif"/><Relationship Id="rId5" Type="http://schemas.openxmlformats.org/officeDocument/2006/relationships/hyperlink" Target="http://twitter.com/twcdi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2060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Presentation to </a:t>
            </a:r>
          </a:p>
          <a:p>
            <a:r>
              <a:rPr lang="en-US" dirty="0" smtClean="0"/>
              <a:t>Month/Year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66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2015767"/>
            <a:ext cx="7772400" cy="1130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190811"/>
            <a:ext cx="7772400" cy="1474322"/>
          </a:xfrm>
        </p:spPr>
        <p:txBody>
          <a:bodyPr lIns="45720" rIns="45720"/>
          <a:lstStyle>
            <a:lvl1pPr marL="0" marR="64008" indent="0" algn="r">
              <a:buNone/>
              <a:defRPr baseline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Doodle Den Literacy Programme</a:t>
            </a:r>
          </a:p>
          <a:p>
            <a:r>
              <a:rPr lang="en-US" dirty="0" smtClean="0"/>
              <a:t>Presentation to</a:t>
            </a:r>
          </a:p>
          <a:p>
            <a:r>
              <a:rPr lang="en-US" dirty="0" smtClean="0"/>
              <a:t>Month 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67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132857"/>
            <a:ext cx="77724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9592" y="3068959"/>
            <a:ext cx="7772400" cy="1596173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61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600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140968"/>
            <a:ext cx="7772400" cy="1584176"/>
          </a:xfrm>
        </p:spPr>
        <p:txBody>
          <a:bodyPr/>
          <a:lstStyle>
            <a:lvl1pPr marL="109537" indent="0" algn="r">
              <a:buNone/>
              <a:defRPr b="0"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Early Years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</p:txBody>
      </p:sp>
    </p:spTree>
    <p:extLst>
      <p:ext uri="{BB962C8B-B14F-4D97-AF65-F5344CB8AC3E}">
        <p14:creationId xmlns:p14="http://schemas.microsoft.com/office/powerpoint/2010/main" val="2606944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600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140968"/>
            <a:ext cx="7772400" cy="1584176"/>
          </a:xfrm>
        </p:spPr>
        <p:txBody>
          <a:bodyPr/>
          <a:lstStyle>
            <a:lvl1pPr marL="109537" indent="0" algn="r">
              <a:buNone/>
              <a:defRPr b="0"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Community Safety Initiative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</p:txBody>
      </p:sp>
    </p:spTree>
    <p:extLst>
      <p:ext uri="{BB962C8B-B14F-4D97-AF65-F5344CB8AC3E}">
        <p14:creationId xmlns:p14="http://schemas.microsoft.com/office/powerpoint/2010/main" val="2201860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6064" y="2165013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064" y="3537334"/>
            <a:ext cx="7772400" cy="1547850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dirty="0" smtClean="0"/>
              <a:t>Mate-Tricks Programme </a:t>
            </a:r>
          </a:p>
          <a:p>
            <a:r>
              <a:rPr lang="en-US" altLang="en-US" dirty="0" smtClean="0"/>
              <a:t>Presentation to ???</a:t>
            </a:r>
          </a:p>
          <a:p>
            <a:r>
              <a:rPr lang="en-US" altLang="en-US" dirty="0" smtClean="0"/>
              <a:t>Month 2015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77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2165013"/>
            <a:ext cx="7772400" cy="831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140967"/>
            <a:ext cx="7772400" cy="1524165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4923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D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6660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4056" y="1876981"/>
            <a:ext cx="7772400" cy="13723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Childhood Development Initiative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4056" y="3249302"/>
            <a:ext cx="7772400" cy="1619858"/>
          </a:xfrm>
        </p:spPr>
        <p:txBody>
          <a:bodyPr/>
          <a:lstStyle>
            <a:lvl1pPr marL="109537" indent="0" algn="r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71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Logo/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65" y="5596194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096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5671"/>
            <a:ext cx="4824537" cy="12691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65" y="5596194"/>
            <a:ext cx="3125763" cy="124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1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CDI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89240"/>
            <a:ext cx="3125763" cy="1248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6632"/>
            <a:ext cx="88569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52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4525433"/>
          </a:xfrm>
          <a:solidFill>
            <a:schemeClr val="bg1"/>
          </a:solidFill>
        </p:spPr>
        <p:txBody>
          <a:bodyPr/>
          <a:lstStyle>
            <a:lvl1pPr marL="446088" indent="-336550">
              <a:spcBef>
                <a:spcPts val="1200"/>
              </a:spcBef>
              <a:defRPr/>
            </a:lvl1pPr>
            <a:lvl2pPr marL="712788" indent="-266700">
              <a:defRPr/>
            </a:lvl2pPr>
            <a:lvl3pPr marL="989013" indent="-276225">
              <a:defRPr/>
            </a:lvl3pPr>
            <a:lvl4pPr marL="1254125" indent="-265113">
              <a:defRPr/>
            </a:lvl4pPr>
            <a:lvl5pPr marL="1435100" indent="-180975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 Smaller Side Col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16632"/>
            <a:ext cx="89644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7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"/>
            <a:ext cx="803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5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Section Heade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-65623" y="5588387"/>
            <a:ext cx="5724128" cy="126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88386"/>
            <a:ext cx="3563888" cy="1269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74777" y="3134912"/>
            <a:ext cx="7772337" cy="145488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1561" y="452669"/>
            <a:ext cx="7772337" cy="672075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39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Two Content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20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I Colour Titl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46"/>
            <a:ext cx="2967038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1560" y="452669"/>
            <a:ext cx="8136904" cy="6720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52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DI Colour Blank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CDI Back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13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AutoShape 2" descr="Image result for www logo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4" descr="Image result for www logo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6" descr="Image result for www logo"/>
          <p:cNvSpPr>
            <a:spLocks noChangeAspect="1" noChangeArrowheads="1"/>
          </p:cNvSpPr>
          <p:nvPr/>
        </p:nvSpPr>
        <p:spPr bwMode="auto">
          <a:xfrm>
            <a:off x="460375" y="2137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226271" y="12819"/>
            <a:ext cx="381642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E" sz="16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Childhood Development Initiative Ltd</a:t>
            </a:r>
            <a:r>
              <a:rPr lang="en-IE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IE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 Mark's Family and Youth Centre </a:t>
            </a:r>
            <a:b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IE" sz="12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Cookstown</a:t>
            </a:r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Lane,</a:t>
            </a:r>
            <a:r>
              <a:rPr lang="en-IE" sz="12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IE" sz="12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Fettercairn</a:t>
            </a:r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Tallaght,</a:t>
            </a:r>
            <a:r>
              <a:rPr lang="en-IE" sz="12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Dublin 24</a:t>
            </a:r>
          </a:p>
          <a:p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Tel : 01 4940030</a:t>
            </a:r>
          </a:p>
          <a:p>
            <a:r>
              <a:rPr lang="en-IE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Fax: 01 4627329</a:t>
            </a:r>
            <a:endParaRPr lang="en-IE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AutoShape 10" descr="Image result for EMAIL LOGO"/>
          <p:cNvSpPr>
            <a:spLocks noChangeAspect="1" noChangeArrowheads="1"/>
          </p:cNvSpPr>
          <p:nvPr/>
        </p:nvSpPr>
        <p:spPr bwMode="auto">
          <a:xfrm>
            <a:off x="612775" y="4169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AutoShape 12" descr="Image result for EMAIL LOGO"/>
          <p:cNvSpPr>
            <a:spLocks noChangeAspect="1" noChangeArrowheads="1"/>
          </p:cNvSpPr>
          <p:nvPr/>
        </p:nvSpPr>
        <p:spPr bwMode="auto">
          <a:xfrm>
            <a:off x="765175" y="6201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25" name="Group 24"/>
          <p:cNvGrpSpPr/>
          <p:nvPr/>
        </p:nvGrpSpPr>
        <p:grpSpPr>
          <a:xfrm>
            <a:off x="1691681" y="1900853"/>
            <a:ext cx="6307211" cy="4408468"/>
            <a:chOff x="1649885" y="1203598"/>
            <a:chExt cx="6307211" cy="3306351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763688" y="4096182"/>
              <a:ext cx="6193408" cy="413767"/>
              <a:chOff x="1493937" y="3219822"/>
              <a:chExt cx="6193408" cy="413767"/>
            </a:xfrm>
          </p:grpSpPr>
          <p:pic>
            <p:nvPicPr>
              <p:cNvPr id="7" name="Picture 4" descr="cid:image001.png@01CDAD21.FDA4BB90">
                <a:hlinkClick r:id="rId3"/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3937" y="3219822"/>
                <a:ext cx="413767" cy="413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 userDrawn="1"/>
            </p:nvSpPr>
            <p:spPr>
              <a:xfrm>
                <a:off x="1565945" y="3293432"/>
                <a:ext cx="612140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IE" sz="1600" b="1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http://www.facebook.com/ChildhoodDevelopmentInitiative</a:t>
                </a:r>
                <a:endParaRPr lang="en-IE" sz="16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763688" y="3172315"/>
              <a:ext cx="4854923" cy="477577"/>
              <a:chOff x="2549674" y="2391834"/>
              <a:chExt cx="4854923" cy="477577"/>
            </a:xfrm>
          </p:grpSpPr>
          <p:pic>
            <p:nvPicPr>
              <p:cNvPr id="12" name="Picture 5" descr="cid:image002.png@01CDAD21.FDA4BB90">
                <a:hlinkClick r:id="rId5"/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674" y="2391834"/>
                <a:ext cx="366142" cy="47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 userDrawn="1"/>
            </p:nvSpPr>
            <p:spPr>
              <a:xfrm>
                <a:off x="4020047" y="2508307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http://twitter.com/twcdi</a:t>
                </a: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1649885" y="1203598"/>
              <a:ext cx="4769515" cy="714063"/>
              <a:chOff x="1957946" y="1419622"/>
              <a:chExt cx="3816100" cy="714063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3110221" y="1419622"/>
                <a:ext cx="2663825" cy="5309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buFont typeface="Wingdings 3" pitchFamily="18" charset="2"/>
                  <a:buNone/>
                  <a:defRPr/>
                </a:pPr>
                <a:r>
                  <a:rPr lang="en-IE" sz="4000" b="1" dirty="0">
                    <a:solidFill>
                      <a:srgbClr val="0070C0"/>
                    </a:solidFill>
                    <a:latin typeface="Calibri" panose="020F0502020204030204" pitchFamily="34" charset="0"/>
                    <a:hlinkClick r:id="rId7"/>
                  </a:rPr>
                  <a:t>www.twcdi.ie</a:t>
                </a:r>
                <a:endParaRPr lang="en-IE" sz="4000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032" name="Picture 8" descr="http://nytogroup.com/wp-content/uploads/2012/11/WWW.jp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946" y="1627041"/>
                <a:ext cx="791631" cy="50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 userDrawn="1"/>
          </p:nvGrpSpPr>
          <p:grpSpPr>
            <a:xfrm>
              <a:off x="1763688" y="2211710"/>
              <a:ext cx="4854923" cy="473950"/>
              <a:chOff x="2123728" y="2211710"/>
              <a:chExt cx="4854923" cy="473950"/>
            </a:xfrm>
          </p:grpSpPr>
          <p:pic>
            <p:nvPicPr>
              <p:cNvPr id="1038" name="Picture 14" descr="http://www.miroirsurmesure.com/wp-content/uploads/2014/08/Logo-mail.pn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2211710"/>
                <a:ext cx="474655" cy="47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 userDrawn="1"/>
            </p:nvSpPr>
            <p:spPr>
              <a:xfrm>
                <a:off x="3594101" y="2305204"/>
                <a:ext cx="3384550" cy="253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600" b="1" u="sng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info@twcdi.ie</a:t>
                </a:r>
                <a:endParaRPr lang="en-IE" sz="16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" name="AutoShape 16" descr="Image result for contact us logo"/>
          <p:cNvSpPr>
            <a:spLocks noChangeAspect="1" noChangeArrowheads="1"/>
          </p:cNvSpPr>
          <p:nvPr/>
        </p:nvSpPr>
        <p:spPr bwMode="auto">
          <a:xfrm>
            <a:off x="917575" y="8233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" name="AutoShape 18" descr="Image result for contact us logo"/>
          <p:cNvSpPr>
            <a:spLocks noChangeAspect="1" noChangeArrowheads="1"/>
          </p:cNvSpPr>
          <p:nvPr/>
        </p:nvSpPr>
        <p:spPr bwMode="auto">
          <a:xfrm>
            <a:off x="1069975" y="1026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44" name="Picture 20" descr="http://www.batlanbuildingmaterial.com/wp-content/uploads/2013/10/CONTACT-US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852">
            <a:off x="67283" y="182968"/>
            <a:ext cx="1772504" cy="180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8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20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66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7151"/>
            <a:ext cx="1919288" cy="36618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fld id="{BC5EAFC1-7086-4010-8EAF-1C3BCB6B6630}" type="datetimeFigureOut">
              <a:rPr lang="en-IE" smtClean="0"/>
              <a:t>14/06/2019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7151"/>
            <a:ext cx="2351087" cy="36618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7151"/>
            <a:ext cx="366712" cy="36618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45440E-46B9-47DC-BB11-10DD0C3129B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395536" y="356659"/>
            <a:ext cx="8280920" cy="8549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0" kern="1200">
                <a:solidFill>
                  <a:srgbClr val="464646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endParaRPr lang="en-I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89" r:id="rId12"/>
    <p:sldLayoutId id="2147483688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0" kern="1200">
          <a:solidFill>
            <a:srgbClr val="464646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7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FF0000"/>
        </a:buClr>
        <a:buSzPct val="120000"/>
        <a:buFont typeface="Arial" panose="020B0604020202020204" pitchFamily="34" charset="0"/>
        <a:buChar char="•"/>
        <a:defRPr sz="23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00B050"/>
        </a:buClr>
        <a:buSzPct val="100000"/>
        <a:buFont typeface="Arial" panose="020B0604020202020204" pitchFamily="34" charset="0"/>
        <a:buChar char="•"/>
        <a:defRPr sz="21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1900"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bg2">
            <a:lumMod val="50000"/>
          </a:schemeClr>
        </a:buClr>
        <a:buFont typeface="Wingdings 2" panose="05020102010507070707" pitchFamily="18" charset="2"/>
        <a:buChar char=""/>
        <a:defRPr kern="1200">
          <a:solidFill>
            <a:srgbClr val="464646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A GAME OF TWO HALVES	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Why ‘What Works?’ Matters.</a:t>
            </a:r>
          </a:p>
          <a:p>
            <a:r>
              <a:rPr lang="en-IE" dirty="0" smtClean="0"/>
              <a:t>June 2019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5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412777"/>
            <a:ext cx="5544616" cy="4896543"/>
          </a:xfrm>
        </p:spPr>
        <p:txBody>
          <a:bodyPr/>
          <a:lstStyle/>
          <a:p>
            <a:r>
              <a:rPr lang="en-IE" sz="3200" dirty="0"/>
              <a:t>Attendance at School</a:t>
            </a:r>
            <a:r>
              <a:rPr lang="en-IE" sz="3200" dirty="0" smtClean="0"/>
              <a:t>;</a:t>
            </a:r>
            <a:endParaRPr lang="en-IE" sz="3200" dirty="0"/>
          </a:p>
          <a:p>
            <a:r>
              <a:rPr lang="en-IE" sz="3200" dirty="0"/>
              <a:t>Parental Report Child’s Literacy Activity</a:t>
            </a:r>
            <a:r>
              <a:rPr lang="en-IE" sz="3200" dirty="0" smtClean="0"/>
              <a:t>;</a:t>
            </a:r>
            <a:endParaRPr lang="en-IE" sz="3200" dirty="0"/>
          </a:p>
          <a:p>
            <a:r>
              <a:rPr lang="en-IE" sz="3200" dirty="0"/>
              <a:t>Parental Reading Attitudes</a:t>
            </a:r>
            <a:r>
              <a:rPr lang="en-IE" sz="3200" dirty="0" smtClean="0"/>
              <a:t>.</a:t>
            </a:r>
            <a:endParaRPr lang="en-IE" sz="3200" dirty="0"/>
          </a:p>
          <a:p>
            <a:r>
              <a:rPr lang="en-IE" sz="3200" dirty="0" smtClean="0"/>
              <a:t>These </a:t>
            </a:r>
            <a:r>
              <a:rPr lang="en-IE" sz="3200" dirty="0"/>
              <a:t>secondary outcomes were approaching statistical significance and all were moving in a positive direction.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SECONDARY OUTCOMES: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24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MAIN OUTCOMES: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63561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3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SECONDARY OUTCOMES: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4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PROCESS EVALUATION: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6048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eb%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3214710" cy="48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1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No significant change in majority of the 21 outcomes investigated -16 showed no </a:t>
            </a:r>
            <a:r>
              <a:rPr lang="en-IE" sz="2400" dirty="0" smtClean="0"/>
              <a:t>impact.</a:t>
            </a:r>
          </a:p>
          <a:p>
            <a:r>
              <a:rPr lang="en-IE" sz="2400" dirty="0" smtClean="0"/>
              <a:t>Three </a:t>
            </a:r>
            <a:r>
              <a:rPr lang="en-IE" sz="2400" dirty="0"/>
              <a:t>effects approaching significance:</a:t>
            </a:r>
          </a:p>
          <a:p>
            <a:r>
              <a:rPr lang="en-IE" sz="2400" dirty="0"/>
              <a:t>Liberal parenting (adverse effect);</a:t>
            </a:r>
          </a:p>
          <a:p>
            <a:r>
              <a:rPr lang="en-IE" sz="2400" dirty="0"/>
              <a:t>Conflict tactics (positive effect);</a:t>
            </a:r>
          </a:p>
          <a:p>
            <a:r>
              <a:rPr lang="en-IE" sz="2400" dirty="0"/>
              <a:t>Improvement in relationships with mothers (positive effect</a:t>
            </a:r>
            <a:r>
              <a:rPr lang="en-IE" sz="2400" dirty="0" smtClean="0"/>
              <a:t>).</a:t>
            </a:r>
            <a:endParaRPr lang="en-IE" sz="2400" dirty="0"/>
          </a:p>
          <a:p>
            <a:r>
              <a:rPr lang="en-IE" sz="2400" dirty="0"/>
              <a:t>Two statistically significant adverse effects:</a:t>
            </a:r>
          </a:p>
          <a:p>
            <a:r>
              <a:rPr lang="en-IE" sz="2400" dirty="0"/>
              <a:t>Anti-social Behaviour (PSB Questionnaire);</a:t>
            </a:r>
          </a:p>
          <a:p>
            <a:r>
              <a:rPr lang="en-IE" sz="2400" dirty="0"/>
              <a:t>Authoritative Parenting (APQ).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RCT MAIN OUTCOMES</a:t>
            </a:r>
            <a:r>
              <a:rPr lang="en-IE" dirty="0" smtClean="0"/>
              <a:t>: Mate-Tricks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23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MAIN OUTCOMES: ANTI-SOCIAL BEHAVIOUR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60754"/>
              </p:ext>
            </p:extLst>
          </p:nvPr>
        </p:nvGraphicFramePr>
        <p:xfrm>
          <a:off x="1043608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412777"/>
            <a:ext cx="7200800" cy="4896543"/>
          </a:xfrm>
        </p:spPr>
        <p:txBody>
          <a:bodyPr/>
          <a:lstStyle/>
          <a:p>
            <a:r>
              <a:rPr lang="en-IE" sz="2000" dirty="0"/>
              <a:t>Views and observations of the programme are generally very positive;</a:t>
            </a:r>
          </a:p>
          <a:p>
            <a:r>
              <a:rPr lang="en-IE" sz="2000" dirty="0"/>
              <a:t>This may appear to be in contrast with the findings from the main analysis of programme effects. Not the case...</a:t>
            </a:r>
          </a:p>
          <a:p>
            <a:r>
              <a:rPr lang="en-IE" sz="2000" dirty="0"/>
              <a:t>In essence, the combined findings from the process evaluation and the outcomes data, provided by engaged parents and their children, is more favourable towards the Mate-Tricks programme than the findings from the full sample of parents and children;</a:t>
            </a:r>
          </a:p>
          <a:p>
            <a:r>
              <a:rPr lang="en-IE" sz="2000" dirty="0"/>
              <a:t>Commitment and hard work of the service providers and facilitators;</a:t>
            </a:r>
          </a:p>
          <a:p>
            <a:r>
              <a:rPr lang="en-IE" sz="2000" dirty="0"/>
              <a:t>The model of change or tools provided to them (i.e., the Mate-Tricks programme) was not effective in this context.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PROCESS EVALUATION: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33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412777"/>
            <a:ext cx="5760640" cy="4248471"/>
          </a:xfrm>
        </p:spPr>
        <p:txBody>
          <a:bodyPr/>
          <a:lstStyle/>
          <a:p>
            <a:r>
              <a:rPr lang="en-IE" sz="3200" dirty="0" smtClean="0"/>
              <a:t>Instinct isn’t enough;</a:t>
            </a:r>
          </a:p>
          <a:p>
            <a:r>
              <a:rPr lang="en-IE" sz="3200" dirty="0" smtClean="0"/>
              <a:t>Quantitative and qualitative data are both valuable but we need both for the full picture;</a:t>
            </a:r>
          </a:p>
          <a:p>
            <a:r>
              <a:rPr lang="en-IE" sz="3200" dirty="0" smtClean="0"/>
              <a:t>Enjoyment doesn’t necessarily mean change. 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CONCLUSION: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65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12777"/>
            <a:ext cx="6696744" cy="4525433"/>
          </a:xfrm>
        </p:spPr>
        <p:txBody>
          <a:bodyPr/>
          <a:lstStyle/>
          <a:p>
            <a:r>
              <a:rPr lang="en-IE" sz="2800" dirty="0" smtClean="0"/>
              <a:t>CDI established in 2007, as one of three Prevention and Early Intervention areas;</a:t>
            </a:r>
          </a:p>
          <a:p>
            <a:r>
              <a:rPr lang="en-IE" sz="2800" dirty="0" smtClean="0"/>
              <a:t>Remit to design, deliver and evaluation a suite of interventions to improve outcomes for children and families;</a:t>
            </a:r>
          </a:p>
          <a:p>
            <a:r>
              <a:rPr lang="en-IE" sz="2800" dirty="0" smtClean="0"/>
              <a:t>Manualised programmes, independently evaluated;</a:t>
            </a:r>
          </a:p>
          <a:p>
            <a:r>
              <a:rPr lang="en-IE" sz="2800" dirty="0" smtClean="0"/>
              <a:t>Delivered through existing service providers. </a:t>
            </a:r>
            <a:endParaRPr lang="en-I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BACKGROUND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37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700808"/>
            <a:ext cx="6336704" cy="4525433"/>
          </a:xfrm>
        </p:spPr>
        <p:txBody>
          <a:bodyPr/>
          <a:lstStyle/>
          <a:p>
            <a:r>
              <a:rPr lang="en-IE" sz="2800" dirty="0" smtClean="0"/>
              <a:t>Wrap around early years supports;</a:t>
            </a:r>
          </a:p>
          <a:p>
            <a:r>
              <a:rPr lang="en-IE" sz="2800" dirty="0" smtClean="0"/>
              <a:t>Healthy Schools Programme;</a:t>
            </a:r>
          </a:p>
          <a:p>
            <a:r>
              <a:rPr lang="en-IE" sz="2800" dirty="0" smtClean="0"/>
              <a:t>Literacy supports for 5-6 year olds;</a:t>
            </a:r>
          </a:p>
          <a:p>
            <a:r>
              <a:rPr lang="en-IE" sz="2800" dirty="0" smtClean="0"/>
              <a:t>Community Safety Initiative;</a:t>
            </a:r>
          </a:p>
          <a:p>
            <a:r>
              <a:rPr lang="en-IE" sz="2800" dirty="0" smtClean="0"/>
              <a:t>Early Intervention SLT;</a:t>
            </a:r>
          </a:p>
          <a:p>
            <a:r>
              <a:rPr lang="en-IE" sz="2800" dirty="0" smtClean="0"/>
              <a:t>Pro-Social behaviour Programme for 8-9 year olds. 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INTERVENTIONS INCLUDED: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97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412777"/>
            <a:ext cx="6120680" cy="4896543"/>
          </a:xfrm>
        </p:spPr>
        <p:txBody>
          <a:bodyPr/>
          <a:lstStyle/>
          <a:p>
            <a:r>
              <a:rPr lang="en-IE" sz="3200" dirty="0" smtClean="0"/>
              <a:t>EU procurement process used to identify independent evaluation teams </a:t>
            </a:r>
            <a:r>
              <a:rPr lang="en-IE" sz="3200" i="1" dirty="0" smtClean="0"/>
              <a:t>and </a:t>
            </a:r>
            <a:r>
              <a:rPr lang="en-IE" sz="3200" dirty="0" smtClean="0"/>
              <a:t>service delivery providers;</a:t>
            </a:r>
          </a:p>
          <a:p>
            <a:r>
              <a:rPr lang="en-IE" sz="3200" dirty="0" smtClean="0"/>
              <a:t>Queens University Belfast contracted to undertake RCT’s on Doodle Den and Mate Tricks.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COMMISSIONING: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9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412777"/>
            <a:ext cx="6264696" cy="4896543"/>
          </a:xfrm>
        </p:spPr>
        <p:txBody>
          <a:bodyPr/>
          <a:lstStyle/>
          <a:p>
            <a:r>
              <a:rPr lang="en-IE" sz="3200" dirty="0" smtClean="0"/>
              <a:t>Children matched within schools and randomly assigned to either control or intervention groups;</a:t>
            </a:r>
          </a:p>
          <a:p>
            <a:r>
              <a:rPr lang="en-IE" sz="3200" dirty="0" smtClean="0"/>
              <a:t>Children’s outcomes tracked in both groups;</a:t>
            </a:r>
          </a:p>
          <a:p>
            <a:r>
              <a:rPr lang="en-IE" sz="3200" dirty="0" smtClean="0"/>
              <a:t>Process evaluation alongside outcomes focus.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RANDOMISED CONTROLLED TRIALS: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56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12777"/>
            <a:ext cx="6984776" cy="4896543"/>
          </a:xfrm>
        </p:spPr>
        <p:txBody>
          <a:bodyPr/>
          <a:lstStyle/>
          <a:p>
            <a:r>
              <a:rPr lang="en-IE" sz="2800" dirty="0"/>
              <a:t>Children who attended Doodle Den had a 7 percentile point gain in their overall literacy ability</a:t>
            </a:r>
            <a:r>
              <a:rPr lang="en-IE" sz="2800" dirty="0" smtClean="0"/>
              <a:t>;</a:t>
            </a:r>
            <a:endParaRPr lang="en-IE" sz="2800" dirty="0"/>
          </a:p>
          <a:p>
            <a:r>
              <a:rPr lang="en-IE" sz="2800" dirty="0"/>
              <a:t>Combined with Teacher’s ratings, this increased to a 12 percentile point gain</a:t>
            </a:r>
            <a:r>
              <a:rPr lang="en-IE" sz="2800" dirty="0" smtClean="0"/>
              <a:t>;</a:t>
            </a:r>
            <a:endParaRPr lang="en-IE" sz="2800" dirty="0"/>
          </a:p>
          <a:p>
            <a:r>
              <a:rPr lang="en-IE" sz="2800" dirty="0"/>
              <a:t>Children scored  significantly higher in relation to:</a:t>
            </a:r>
          </a:p>
          <a:p>
            <a:r>
              <a:rPr lang="en-IE" sz="2400" dirty="0"/>
              <a:t>Word Recognition;</a:t>
            </a:r>
          </a:p>
          <a:p>
            <a:r>
              <a:rPr lang="en-IE" sz="2400" dirty="0"/>
              <a:t>Sentence Structure;</a:t>
            </a:r>
          </a:p>
          <a:p>
            <a:r>
              <a:rPr lang="en-IE" sz="2400" dirty="0"/>
              <a:t>Child’s Word Choice.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MAIN OUTCOMES</a:t>
            </a:r>
            <a:r>
              <a:rPr lang="en-IE" dirty="0" smtClean="0"/>
              <a:t>: Doodle Den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MAIN OUTCOMES: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0" y="1412875"/>
            <a:ext cx="81904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6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MAIN OUTCOME: TEACHER LITERACY RATING: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2" y="1412875"/>
            <a:ext cx="72625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12777"/>
            <a:ext cx="6336704" cy="4968551"/>
          </a:xfrm>
        </p:spPr>
        <p:txBody>
          <a:bodyPr/>
          <a:lstStyle/>
          <a:p>
            <a:r>
              <a:rPr lang="en-IE" sz="3200" dirty="0"/>
              <a:t>Teacher’s reports indicate a 7 point percentile reduction in negative behaviours (ADHD related Behaviours</a:t>
            </a:r>
            <a:r>
              <a:rPr lang="en-IE" sz="3200" dirty="0" smtClean="0"/>
              <a:t>);</a:t>
            </a:r>
            <a:endParaRPr lang="en-IE" sz="3200" dirty="0"/>
          </a:p>
          <a:p>
            <a:r>
              <a:rPr lang="en-IE" sz="3200" dirty="0"/>
              <a:t>Parent’s report increase in child’s reading at home</a:t>
            </a:r>
            <a:r>
              <a:rPr lang="en-IE" sz="3200" dirty="0" smtClean="0"/>
              <a:t>;</a:t>
            </a:r>
            <a:endParaRPr lang="en-IE" sz="3200" dirty="0"/>
          </a:p>
          <a:p>
            <a:r>
              <a:rPr lang="en-IE" sz="3200" dirty="0"/>
              <a:t>Increase in family library activity (17 percentile point).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 smtClean="0"/>
              <a:t>FURTHER SIGNIFICANT EFFECTS: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13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148</TotalTime>
  <Words>616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A GAME OF TWO HALVES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GAME OF TWO HALVES</dc:title>
  <dc:creator>TWCDI-Admin2</dc:creator>
  <cp:lastModifiedBy>Marian Quinn</cp:lastModifiedBy>
  <cp:revision>7</cp:revision>
  <cp:lastPrinted>2019-06-13T11:50:52Z</cp:lastPrinted>
  <dcterms:created xsi:type="dcterms:W3CDTF">2019-06-13T10:55:22Z</dcterms:created>
  <dcterms:modified xsi:type="dcterms:W3CDTF">2019-06-14T09:40:34Z</dcterms:modified>
</cp:coreProperties>
</file>