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692" r:id="rId6"/>
    <p:sldId id="259" r:id="rId7"/>
    <p:sldId id="415" r:id="rId8"/>
    <p:sldId id="343" r:id="rId9"/>
    <p:sldId id="305" r:id="rId10"/>
    <p:sldId id="413" r:id="rId11"/>
    <p:sldId id="434" r:id="rId12"/>
    <p:sldId id="536" r:id="rId13"/>
    <p:sldId id="296" r:id="rId14"/>
    <p:sldId id="507" r:id="rId15"/>
    <p:sldId id="277" r:id="rId16"/>
    <p:sldId id="694" r:id="rId17"/>
    <p:sldId id="695" r:id="rId18"/>
    <p:sldId id="696" r:id="rId19"/>
    <p:sldId id="264" r:id="rId20"/>
    <p:sldId id="697" r:id="rId21"/>
    <p:sldId id="530" r:id="rId22"/>
    <p:sldId id="700" r:id="rId23"/>
    <p:sldId id="701" r:id="rId24"/>
    <p:sldId id="702" r:id="rId25"/>
    <p:sldId id="716" r:id="rId26"/>
    <p:sldId id="693" r:id="rId27"/>
    <p:sldId id="455" r:id="rId28"/>
    <p:sldId id="257" r:id="rId29"/>
    <p:sldId id="478" r:id="rId30"/>
    <p:sldId id="45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8ADAE-DFC0-407B-BFCC-0D2540FDE09F}" v="772" dt="2019-06-18T11:50:21.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1" autoAdjust="0"/>
    <p:restoredTop sz="94660"/>
  </p:normalViewPr>
  <p:slideViewPr>
    <p:cSldViewPr snapToGrid="0">
      <p:cViewPr>
        <p:scale>
          <a:sx n="75" d="100"/>
          <a:sy n="75" d="100"/>
        </p:scale>
        <p:origin x="-42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McBride" userId="e814e9e3-9dce-4ef5-a41a-4840b345dae9" providerId="ADAL" clId="{D1E8ADAE-DFC0-407B-BFCC-0D2540FDE09F}"/>
    <pc:docChg chg="undo custSel addSld delSld modSld sldOrd">
      <pc:chgData name="Tom McBride" userId="e814e9e3-9dce-4ef5-a41a-4840b345dae9" providerId="ADAL" clId="{D1E8ADAE-DFC0-407B-BFCC-0D2540FDE09F}" dt="2019-06-18T11:50:21.392" v="749" actId="1076"/>
      <pc:docMkLst>
        <pc:docMk/>
      </pc:docMkLst>
      <pc:sldChg chg="add">
        <pc:chgData name="Tom McBride" userId="e814e9e3-9dce-4ef5-a41a-4840b345dae9" providerId="ADAL" clId="{D1E8ADAE-DFC0-407B-BFCC-0D2540FDE09F}" dt="2019-06-18T11:38:21.065" v="360"/>
        <pc:sldMkLst>
          <pc:docMk/>
          <pc:sldMk cId="3997219034" sldId="257"/>
        </pc:sldMkLst>
      </pc:sldChg>
      <pc:sldChg chg="modSp">
        <pc:chgData name="Tom McBride" userId="e814e9e3-9dce-4ef5-a41a-4840b345dae9" providerId="ADAL" clId="{D1E8ADAE-DFC0-407B-BFCC-0D2540FDE09F}" dt="2019-06-18T11:41:17.523" v="378" actId="1076"/>
        <pc:sldMkLst>
          <pc:docMk/>
          <pc:sldMk cId="4180549425" sldId="264"/>
        </pc:sldMkLst>
        <pc:picChg chg="mod">
          <ac:chgData name="Tom McBride" userId="e814e9e3-9dce-4ef5-a41a-4840b345dae9" providerId="ADAL" clId="{D1E8ADAE-DFC0-407B-BFCC-0D2540FDE09F}" dt="2019-06-18T11:41:17.523" v="378" actId="1076"/>
          <ac:picMkLst>
            <pc:docMk/>
            <pc:sldMk cId="4180549425" sldId="264"/>
            <ac:picMk id="5" creationId="{AF9D0011-16B7-4774-9068-A4EF92645B7B}"/>
          </ac:picMkLst>
        </pc:picChg>
      </pc:sldChg>
      <pc:sldChg chg="del">
        <pc:chgData name="Tom McBride" userId="e814e9e3-9dce-4ef5-a41a-4840b345dae9" providerId="ADAL" clId="{D1E8ADAE-DFC0-407B-BFCC-0D2540FDE09F}" dt="2019-06-18T10:42:00.011" v="359" actId="2696"/>
        <pc:sldMkLst>
          <pc:docMk/>
          <pc:sldMk cId="2081665012" sldId="266"/>
        </pc:sldMkLst>
      </pc:sldChg>
      <pc:sldChg chg="addSp delSp modSp add del">
        <pc:chgData name="Tom McBride" userId="e814e9e3-9dce-4ef5-a41a-4840b345dae9" providerId="ADAL" clId="{D1E8ADAE-DFC0-407B-BFCC-0D2540FDE09F}" dt="2019-06-18T08:12:08.619" v="289" actId="2696"/>
        <pc:sldMkLst>
          <pc:docMk/>
          <pc:sldMk cId="3582675435" sldId="268"/>
        </pc:sldMkLst>
        <pc:spChg chg="add del mod">
          <ac:chgData name="Tom McBride" userId="e814e9e3-9dce-4ef5-a41a-4840b345dae9" providerId="ADAL" clId="{D1E8ADAE-DFC0-407B-BFCC-0D2540FDE09F}" dt="2019-06-18T08:03:52.659" v="57"/>
          <ac:spMkLst>
            <pc:docMk/>
            <pc:sldMk cId="3582675435" sldId="268"/>
            <ac:spMk id="2" creationId="{E7CA938D-DEA1-4578-A2C1-EDB93A82BD6E}"/>
          </ac:spMkLst>
        </pc:spChg>
        <pc:spChg chg="add del mod">
          <ac:chgData name="Tom McBride" userId="e814e9e3-9dce-4ef5-a41a-4840b345dae9" providerId="ADAL" clId="{D1E8ADAE-DFC0-407B-BFCC-0D2540FDE09F}" dt="2019-06-18T08:03:52.659" v="57"/>
          <ac:spMkLst>
            <pc:docMk/>
            <pc:sldMk cId="3582675435" sldId="268"/>
            <ac:spMk id="6" creationId="{A1452831-2AB5-42C8-8BFE-328B8FD9D07E}"/>
          </ac:spMkLst>
        </pc:spChg>
        <pc:picChg chg="del">
          <ac:chgData name="Tom McBride" userId="e814e9e3-9dce-4ef5-a41a-4840b345dae9" providerId="ADAL" clId="{D1E8ADAE-DFC0-407B-BFCC-0D2540FDE09F}" dt="2019-06-18T08:04:38.823" v="59"/>
          <ac:picMkLst>
            <pc:docMk/>
            <pc:sldMk cId="3582675435" sldId="268"/>
            <ac:picMk id="10" creationId="{59489780-8AEC-44CF-A0F1-74D50F866F75}"/>
          </ac:picMkLst>
        </pc:picChg>
        <pc:picChg chg="del">
          <ac:chgData name="Tom McBride" userId="e814e9e3-9dce-4ef5-a41a-4840b345dae9" providerId="ADAL" clId="{D1E8ADAE-DFC0-407B-BFCC-0D2540FDE09F}" dt="2019-06-18T08:04:50.763" v="62"/>
          <ac:picMkLst>
            <pc:docMk/>
            <pc:sldMk cId="3582675435" sldId="268"/>
            <ac:picMk id="11" creationId="{64CEE448-D582-4341-94B3-3F512990F0AE}"/>
          </ac:picMkLst>
        </pc:picChg>
      </pc:sldChg>
      <pc:sldChg chg="del">
        <pc:chgData name="Tom McBride" userId="e814e9e3-9dce-4ef5-a41a-4840b345dae9" providerId="ADAL" clId="{D1E8ADAE-DFC0-407B-BFCC-0D2540FDE09F}" dt="2019-06-18T08:17:32.623" v="332" actId="2696"/>
        <pc:sldMkLst>
          <pc:docMk/>
          <pc:sldMk cId="2977495873" sldId="276"/>
        </pc:sldMkLst>
      </pc:sldChg>
      <pc:sldChg chg="modSp">
        <pc:chgData name="Tom McBride" userId="e814e9e3-9dce-4ef5-a41a-4840b345dae9" providerId="ADAL" clId="{D1E8ADAE-DFC0-407B-BFCC-0D2540FDE09F}" dt="2019-06-18T11:41:30.946" v="379" actId="1076"/>
        <pc:sldMkLst>
          <pc:docMk/>
          <pc:sldMk cId="3440103780" sldId="277"/>
        </pc:sldMkLst>
        <pc:spChg chg="mod">
          <ac:chgData name="Tom McBride" userId="e814e9e3-9dce-4ef5-a41a-4840b345dae9" providerId="ADAL" clId="{D1E8ADAE-DFC0-407B-BFCC-0D2540FDE09F}" dt="2019-06-18T11:41:30.946" v="379" actId="1076"/>
          <ac:spMkLst>
            <pc:docMk/>
            <pc:sldMk cId="3440103780" sldId="277"/>
            <ac:spMk id="15" creationId="{34BDEAB0-3D9C-418A-9FD0-303BB2010D32}"/>
          </ac:spMkLst>
        </pc:spChg>
      </pc:sldChg>
      <pc:sldChg chg="del">
        <pc:chgData name="Tom McBride" userId="e814e9e3-9dce-4ef5-a41a-4840b345dae9" providerId="ADAL" clId="{D1E8ADAE-DFC0-407B-BFCC-0D2540FDE09F}" dt="2019-06-17T11:49:01.124" v="11" actId="2696"/>
        <pc:sldMkLst>
          <pc:docMk/>
          <pc:sldMk cId="1325322287" sldId="278"/>
        </pc:sldMkLst>
      </pc:sldChg>
      <pc:sldChg chg="del">
        <pc:chgData name="Tom McBride" userId="e814e9e3-9dce-4ef5-a41a-4840b345dae9" providerId="ADAL" clId="{D1E8ADAE-DFC0-407B-BFCC-0D2540FDE09F}" dt="2019-06-17T11:48:52.640" v="2" actId="2696"/>
        <pc:sldMkLst>
          <pc:docMk/>
          <pc:sldMk cId="1073202174" sldId="293"/>
        </pc:sldMkLst>
      </pc:sldChg>
      <pc:sldChg chg="modSp">
        <pc:chgData name="Tom McBride" userId="e814e9e3-9dce-4ef5-a41a-4840b345dae9" providerId="ADAL" clId="{D1E8ADAE-DFC0-407B-BFCC-0D2540FDE09F}" dt="2019-06-18T11:41:54.739" v="381" actId="1076"/>
        <pc:sldMkLst>
          <pc:docMk/>
          <pc:sldMk cId="3053902999" sldId="296"/>
        </pc:sldMkLst>
        <pc:spChg chg="mod">
          <ac:chgData name="Tom McBride" userId="e814e9e3-9dce-4ef5-a41a-4840b345dae9" providerId="ADAL" clId="{D1E8ADAE-DFC0-407B-BFCC-0D2540FDE09F}" dt="2019-06-18T11:41:54.739" v="381" actId="1076"/>
          <ac:spMkLst>
            <pc:docMk/>
            <pc:sldMk cId="3053902999" sldId="296"/>
            <ac:spMk id="2" creationId="{00000000-0000-0000-0000-000000000000}"/>
          </ac:spMkLst>
        </pc:spChg>
        <pc:spChg chg="mod">
          <ac:chgData name="Tom McBride" userId="e814e9e3-9dce-4ef5-a41a-4840b345dae9" providerId="ADAL" clId="{D1E8ADAE-DFC0-407B-BFCC-0D2540FDE09F}" dt="2019-06-18T07:56:12.168" v="42" actId="20577"/>
          <ac:spMkLst>
            <pc:docMk/>
            <pc:sldMk cId="3053902999" sldId="296"/>
            <ac:spMk id="8" creationId="{00000000-0000-0000-0000-000000000000}"/>
          </ac:spMkLst>
        </pc:spChg>
        <pc:graphicFrameChg chg="mod">
          <ac:chgData name="Tom McBride" userId="e814e9e3-9dce-4ef5-a41a-4840b345dae9" providerId="ADAL" clId="{D1E8ADAE-DFC0-407B-BFCC-0D2540FDE09F}" dt="2019-06-18T07:56:17.496" v="44" actId="1076"/>
          <ac:graphicFrameMkLst>
            <pc:docMk/>
            <pc:sldMk cId="3053902999" sldId="296"/>
            <ac:graphicFrameMk id="7" creationId="{00000000-0000-0000-0000-000000000000}"/>
          </ac:graphicFrameMkLst>
        </pc:graphicFrameChg>
      </pc:sldChg>
      <pc:sldChg chg="modSp del ord setBg">
        <pc:chgData name="Tom McBride" userId="e814e9e3-9dce-4ef5-a41a-4840b345dae9" providerId="ADAL" clId="{D1E8ADAE-DFC0-407B-BFCC-0D2540FDE09F}" dt="2019-06-18T09:26:27.992" v="334" actId="2696"/>
        <pc:sldMkLst>
          <pc:docMk/>
          <pc:sldMk cId="3190810571" sldId="310"/>
        </pc:sldMkLst>
        <pc:spChg chg="mod">
          <ac:chgData name="Tom McBride" userId="e814e9e3-9dce-4ef5-a41a-4840b345dae9" providerId="ADAL" clId="{D1E8ADAE-DFC0-407B-BFCC-0D2540FDE09F}" dt="2019-06-18T07:55:33.513" v="35" actId="207"/>
          <ac:spMkLst>
            <pc:docMk/>
            <pc:sldMk cId="3190810571" sldId="310"/>
            <ac:spMk id="15" creationId="{A44C5992-13FA-4BD2-A565-ED9767CBD7EE}"/>
          </ac:spMkLst>
        </pc:spChg>
      </pc:sldChg>
      <pc:sldChg chg="modSp">
        <pc:chgData name="Tom McBride" userId="e814e9e3-9dce-4ef5-a41a-4840b345dae9" providerId="ADAL" clId="{D1E8ADAE-DFC0-407B-BFCC-0D2540FDE09F}" dt="2019-06-18T11:42:13.538" v="382" actId="1076"/>
        <pc:sldMkLst>
          <pc:docMk/>
          <pc:sldMk cId="2833872821" sldId="343"/>
        </pc:sldMkLst>
        <pc:spChg chg="mod">
          <ac:chgData name="Tom McBride" userId="e814e9e3-9dce-4ef5-a41a-4840b345dae9" providerId="ADAL" clId="{D1E8ADAE-DFC0-407B-BFCC-0D2540FDE09F}" dt="2019-06-18T11:42:13.538" v="382" actId="1076"/>
          <ac:spMkLst>
            <pc:docMk/>
            <pc:sldMk cId="2833872821" sldId="343"/>
            <ac:spMk id="5" creationId="{868A7000-D1EA-4C08-AB15-EF3F29B87823}"/>
          </ac:spMkLst>
        </pc:spChg>
      </pc:sldChg>
      <pc:sldChg chg="delSp add del">
        <pc:chgData name="Tom McBride" userId="e814e9e3-9dce-4ef5-a41a-4840b345dae9" providerId="ADAL" clId="{D1E8ADAE-DFC0-407B-BFCC-0D2540FDE09F}" dt="2019-06-18T08:14:41.853" v="319" actId="2696"/>
        <pc:sldMkLst>
          <pc:docMk/>
          <pc:sldMk cId="3101497054" sldId="364"/>
        </pc:sldMkLst>
        <pc:picChg chg="del">
          <ac:chgData name="Tom McBride" userId="e814e9e3-9dce-4ef5-a41a-4840b345dae9" providerId="ADAL" clId="{D1E8ADAE-DFC0-407B-BFCC-0D2540FDE09F}" dt="2019-06-18T08:12:25.536" v="291"/>
          <ac:picMkLst>
            <pc:docMk/>
            <pc:sldMk cId="3101497054" sldId="364"/>
            <ac:picMk id="5" creationId="{905096CB-F963-4B9E-88F0-78B74C305BC4}"/>
          </ac:picMkLst>
        </pc:picChg>
        <pc:picChg chg="del">
          <ac:chgData name="Tom McBride" userId="e814e9e3-9dce-4ef5-a41a-4840b345dae9" providerId="ADAL" clId="{D1E8ADAE-DFC0-407B-BFCC-0D2540FDE09F}" dt="2019-06-18T08:12:25.536" v="291"/>
          <ac:picMkLst>
            <pc:docMk/>
            <pc:sldMk cId="3101497054" sldId="364"/>
            <ac:picMk id="6" creationId="{40E25480-75C0-4A1D-B56F-70DD2F568BB4}"/>
          </ac:picMkLst>
        </pc:picChg>
        <pc:picChg chg="del">
          <ac:chgData name="Tom McBride" userId="e814e9e3-9dce-4ef5-a41a-4840b345dae9" providerId="ADAL" clId="{D1E8ADAE-DFC0-407B-BFCC-0D2540FDE09F}" dt="2019-06-18T08:12:25.536" v="291"/>
          <ac:picMkLst>
            <pc:docMk/>
            <pc:sldMk cId="3101497054" sldId="364"/>
            <ac:picMk id="7" creationId="{12D9082C-B056-4423-A0FB-FDEF1CBBF3BD}"/>
          </ac:picMkLst>
        </pc:picChg>
        <pc:picChg chg="del">
          <ac:chgData name="Tom McBride" userId="e814e9e3-9dce-4ef5-a41a-4840b345dae9" providerId="ADAL" clId="{D1E8ADAE-DFC0-407B-BFCC-0D2540FDE09F}" dt="2019-06-18T08:12:25.536" v="291"/>
          <ac:picMkLst>
            <pc:docMk/>
            <pc:sldMk cId="3101497054" sldId="364"/>
            <ac:picMk id="14" creationId="{AD96E3A5-2D7D-492C-A3B5-EC7C40226ED3}"/>
          </ac:picMkLst>
        </pc:picChg>
      </pc:sldChg>
      <pc:sldChg chg="modSp">
        <pc:chgData name="Tom McBride" userId="e814e9e3-9dce-4ef5-a41a-4840b345dae9" providerId="ADAL" clId="{D1E8ADAE-DFC0-407B-BFCC-0D2540FDE09F}" dt="2019-06-18T11:42:21.522" v="383" actId="1076"/>
        <pc:sldMkLst>
          <pc:docMk/>
          <pc:sldMk cId="1088630679" sldId="415"/>
        </pc:sldMkLst>
        <pc:spChg chg="mod">
          <ac:chgData name="Tom McBride" userId="e814e9e3-9dce-4ef5-a41a-4840b345dae9" providerId="ADAL" clId="{D1E8ADAE-DFC0-407B-BFCC-0D2540FDE09F}" dt="2019-06-18T11:42:21.522" v="383" actId="1076"/>
          <ac:spMkLst>
            <pc:docMk/>
            <pc:sldMk cId="1088630679" sldId="415"/>
            <ac:spMk id="18434" creationId="{C7649EA0-2374-4281-8087-7BD5D4A4E429}"/>
          </ac:spMkLst>
        </pc:spChg>
      </pc:sldChg>
      <pc:sldChg chg="del">
        <pc:chgData name="Tom McBride" userId="e814e9e3-9dce-4ef5-a41a-4840b345dae9" providerId="ADAL" clId="{D1E8ADAE-DFC0-407B-BFCC-0D2540FDE09F}" dt="2019-06-18T08:17:56.861" v="333" actId="2696"/>
        <pc:sldMkLst>
          <pc:docMk/>
          <pc:sldMk cId="1004826660" sldId="416"/>
        </pc:sldMkLst>
      </pc:sldChg>
      <pc:sldChg chg="del">
        <pc:chgData name="Tom McBride" userId="e814e9e3-9dce-4ef5-a41a-4840b345dae9" providerId="ADAL" clId="{D1E8ADAE-DFC0-407B-BFCC-0D2540FDE09F}" dt="2019-06-18T07:57:45.074" v="46" actId="2696"/>
        <pc:sldMkLst>
          <pc:docMk/>
          <pc:sldMk cId="1187434457" sldId="418"/>
        </pc:sldMkLst>
      </pc:sldChg>
      <pc:sldChg chg="del">
        <pc:chgData name="Tom McBride" userId="e814e9e3-9dce-4ef5-a41a-4840b345dae9" providerId="ADAL" clId="{D1E8ADAE-DFC0-407B-BFCC-0D2540FDE09F}" dt="2019-06-17T11:50:00.567" v="13" actId="2696"/>
        <pc:sldMkLst>
          <pc:docMk/>
          <pc:sldMk cId="2835520798" sldId="442"/>
        </pc:sldMkLst>
      </pc:sldChg>
      <pc:sldChg chg="del">
        <pc:chgData name="Tom McBride" userId="e814e9e3-9dce-4ef5-a41a-4840b345dae9" providerId="ADAL" clId="{D1E8ADAE-DFC0-407B-BFCC-0D2540FDE09F}" dt="2019-06-18T07:57:45.088" v="47" actId="2696"/>
        <pc:sldMkLst>
          <pc:docMk/>
          <pc:sldMk cId="1450069436" sldId="444"/>
        </pc:sldMkLst>
      </pc:sldChg>
      <pc:sldChg chg="del">
        <pc:chgData name="Tom McBride" userId="e814e9e3-9dce-4ef5-a41a-4840b345dae9" providerId="ADAL" clId="{D1E8ADAE-DFC0-407B-BFCC-0D2540FDE09F}" dt="2019-06-17T11:52:57.513" v="21" actId="2696"/>
        <pc:sldMkLst>
          <pc:docMk/>
          <pc:sldMk cId="2927912211" sldId="446"/>
        </pc:sldMkLst>
      </pc:sldChg>
      <pc:sldChg chg="modSp del">
        <pc:chgData name="Tom McBride" userId="e814e9e3-9dce-4ef5-a41a-4840b345dae9" providerId="ADAL" clId="{D1E8ADAE-DFC0-407B-BFCC-0D2540FDE09F}" dt="2019-06-18T07:57:45.103" v="48" actId="2696"/>
        <pc:sldMkLst>
          <pc:docMk/>
          <pc:sldMk cId="1003688661" sldId="447"/>
        </pc:sldMkLst>
        <pc:spChg chg="mod">
          <ac:chgData name="Tom McBride" userId="e814e9e3-9dce-4ef5-a41a-4840b345dae9" providerId="ADAL" clId="{D1E8ADAE-DFC0-407B-BFCC-0D2540FDE09F}" dt="2019-06-17T11:54:25.848" v="27" actId="207"/>
          <ac:spMkLst>
            <pc:docMk/>
            <pc:sldMk cId="1003688661" sldId="447"/>
            <ac:spMk id="5" creationId="{357E75C2-B4B5-4B74-A91F-B52863F1F1FD}"/>
          </ac:spMkLst>
        </pc:spChg>
      </pc:sldChg>
      <pc:sldChg chg="del">
        <pc:chgData name="Tom McBride" userId="e814e9e3-9dce-4ef5-a41a-4840b345dae9" providerId="ADAL" clId="{D1E8ADAE-DFC0-407B-BFCC-0D2540FDE09F}" dt="2019-06-18T07:57:45.109" v="49" actId="2696"/>
        <pc:sldMkLst>
          <pc:docMk/>
          <pc:sldMk cId="1430371593" sldId="448"/>
        </pc:sldMkLst>
      </pc:sldChg>
      <pc:sldChg chg="delSp modSp">
        <pc:chgData name="Tom McBride" userId="e814e9e3-9dce-4ef5-a41a-4840b345dae9" providerId="ADAL" clId="{D1E8ADAE-DFC0-407B-BFCC-0D2540FDE09F}" dt="2019-06-18T11:50:21.392" v="749" actId="1076"/>
        <pc:sldMkLst>
          <pc:docMk/>
          <pc:sldMk cId="1686693325" sldId="454"/>
        </pc:sldMkLst>
        <pc:spChg chg="del mod">
          <ac:chgData name="Tom McBride" userId="e814e9e3-9dce-4ef5-a41a-4840b345dae9" providerId="ADAL" clId="{D1E8ADAE-DFC0-407B-BFCC-0D2540FDE09F}" dt="2019-06-18T11:40:07.596" v="368" actId="478"/>
          <ac:spMkLst>
            <pc:docMk/>
            <pc:sldMk cId="1686693325" sldId="454"/>
            <ac:spMk id="3" creationId="{63C87EBE-C057-4B15-A123-C7E2BE78DCC1}"/>
          </ac:spMkLst>
        </pc:spChg>
        <pc:spChg chg="mod">
          <ac:chgData name="Tom McBride" userId="e814e9e3-9dce-4ef5-a41a-4840b345dae9" providerId="ADAL" clId="{D1E8ADAE-DFC0-407B-BFCC-0D2540FDE09F}" dt="2019-06-18T11:50:15.074" v="747" actId="1076"/>
          <ac:spMkLst>
            <pc:docMk/>
            <pc:sldMk cId="1686693325" sldId="454"/>
            <ac:spMk id="5" creationId="{AE946CD6-BF88-424D-9F22-6DD657D68210}"/>
          </ac:spMkLst>
        </pc:spChg>
        <pc:spChg chg="mod">
          <ac:chgData name="Tom McBride" userId="e814e9e3-9dce-4ef5-a41a-4840b345dae9" providerId="ADAL" clId="{D1E8ADAE-DFC0-407B-BFCC-0D2540FDE09F}" dt="2019-06-18T11:50:07.113" v="745" actId="1076"/>
          <ac:spMkLst>
            <pc:docMk/>
            <pc:sldMk cId="1686693325" sldId="454"/>
            <ac:spMk id="7" creationId="{AE4FBC72-F04F-4486-9F81-EC79A5929BBA}"/>
          </ac:spMkLst>
        </pc:spChg>
        <pc:spChg chg="mod">
          <ac:chgData name="Tom McBride" userId="e814e9e3-9dce-4ef5-a41a-4840b345dae9" providerId="ADAL" clId="{D1E8ADAE-DFC0-407B-BFCC-0D2540FDE09F}" dt="2019-06-18T11:50:21.392" v="749" actId="1076"/>
          <ac:spMkLst>
            <pc:docMk/>
            <pc:sldMk cId="1686693325" sldId="454"/>
            <ac:spMk id="9" creationId="{70FF9F40-DC69-467F-B3B9-5F356EBBB0AB}"/>
          </ac:spMkLst>
        </pc:spChg>
        <pc:picChg chg="mod">
          <ac:chgData name="Tom McBride" userId="e814e9e3-9dce-4ef5-a41a-4840b345dae9" providerId="ADAL" clId="{D1E8ADAE-DFC0-407B-BFCC-0D2540FDE09F}" dt="2019-06-18T11:50:09.994" v="746" actId="1076"/>
          <ac:picMkLst>
            <pc:docMk/>
            <pc:sldMk cId="1686693325" sldId="454"/>
            <ac:picMk id="4" creationId="{FF5DA324-4D70-43F1-924C-54656C4A7E84}"/>
          </ac:picMkLst>
        </pc:picChg>
        <pc:picChg chg="mod">
          <ac:chgData name="Tom McBride" userId="e814e9e3-9dce-4ef5-a41a-4840b345dae9" providerId="ADAL" clId="{D1E8ADAE-DFC0-407B-BFCC-0D2540FDE09F}" dt="2019-06-18T11:50:03.986" v="744" actId="1076"/>
          <ac:picMkLst>
            <pc:docMk/>
            <pc:sldMk cId="1686693325" sldId="454"/>
            <ac:picMk id="6" creationId="{7E0AAD68-2168-421A-9D05-BA4C2FCA9388}"/>
          </ac:picMkLst>
        </pc:picChg>
        <pc:picChg chg="mod">
          <ac:chgData name="Tom McBride" userId="e814e9e3-9dce-4ef5-a41a-4840b345dae9" providerId="ADAL" clId="{D1E8ADAE-DFC0-407B-BFCC-0D2540FDE09F}" dt="2019-06-18T11:50:17.770" v="748" actId="1076"/>
          <ac:picMkLst>
            <pc:docMk/>
            <pc:sldMk cId="1686693325" sldId="454"/>
            <ac:picMk id="8" creationId="{EDF86AD1-85E1-4152-BB6D-7C1368B4AD6F}"/>
          </ac:picMkLst>
        </pc:picChg>
      </pc:sldChg>
      <pc:sldChg chg="modSp ord">
        <pc:chgData name="Tom McBride" userId="e814e9e3-9dce-4ef5-a41a-4840b345dae9" providerId="ADAL" clId="{D1E8ADAE-DFC0-407B-BFCC-0D2540FDE09F}" dt="2019-06-18T11:39:45.675" v="365" actId="1076"/>
        <pc:sldMkLst>
          <pc:docMk/>
          <pc:sldMk cId="1932006848" sldId="455"/>
        </pc:sldMkLst>
        <pc:picChg chg="mod">
          <ac:chgData name="Tom McBride" userId="e814e9e3-9dce-4ef5-a41a-4840b345dae9" providerId="ADAL" clId="{D1E8ADAE-DFC0-407B-BFCC-0D2540FDE09F}" dt="2019-06-18T11:39:36.283" v="362" actId="1076"/>
          <ac:picMkLst>
            <pc:docMk/>
            <pc:sldMk cId="1932006848" sldId="455"/>
            <ac:picMk id="4" creationId="{3B1D22DA-A176-4138-9B8E-22147FDE8DB9}"/>
          </ac:picMkLst>
        </pc:picChg>
        <pc:picChg chg="mod">
          <ac:chgData name="Tom McBride" userId="e814e9e3-9dce-4ef5-a41a-4840b345dae9" providerId="ADAL" clId="{D1E8ADAE-DFC0-407B-BFCC-0D2540FDE09F}" dt="2019-06-18T11:39:39.722" v="363" actId="1076"/>
          <ac:picMkLst>
            <pc:docMk/>
            <pc:sldMk cId="1932006848" sldId="455"/>
            <ac:picMk id="6" creationId="{71B22F25-5B0E-4119-88B9-1A93EC03DDAE}"/>
          </ac:picMkLst>
        </pc:picChg>
        <pc:picChg chg="mod">
          <ac:chgData name="Tom McBride" userId="e814e9e3-9dce-4ef5-a41a-4840b345dae9" providerId="ADAL" clId="{D1E8ADAE-DFC0-407B-BFCC-0D2540FDE09F}" dt="2019-06-18T11:39:42.842" v="364" actId="1076"/>
          <ac:picMkLst>
            <pc:docMk/>
            <pc:sldMk cId="1932006848" sldId="455"/>
            <ac:picMk id="8" creationId="{FF52E058-4414-483C-917C-B804546B08DE}"/>
          </ac:picMkLst>
        </pc:picChg>
        <pc:picChg chg="mod">
          <ac:chgData name="Tom McBride" userId="e814e9e3-9dce-4ef5-a41a-4840b345dae9" providerId="ADAL" clId="{D1E8ADAE-DFC0-407B-BFCC-0D2540FDE09F}" dt="2019-06-18T11:39:45.675" v="365" actId="1076"/>
          <ac:picMkLst>
            <pc:docMk/>
            <pc:sldMk cId="1932006848" sldId="455"/>
            <ac:picMk id="10" creationId="{12626777-BF2E-46F2-8D29-B7ACEBCEBA19}"/>
          </ac:picMkLst>
        </pc:picChg>
        <pc:picChg chg="mod">
          <ac:chgData name="Tom McBride" userId="e814e9e3-9dce-4ef5-a41a-4840b345dae9" providerId="ADAL" clId="{D1E8ADAE-DFC0-407B-BFCC-0D2540FDE09F}" dt="2019-06-18T11:39:34.378" v="361" actId="1076"/>
          <ac:picMkLst>
            <pc:docMk/>
            <pc:sldMk cId="1932006848" sldId="455"/>
            <ac:picMk id="12" creationId="{51F88091-6079-4129-AD1D-89EF23C3A473}"/>
          </ac:picMkLst>
        </pc:picChg>
      </pc:sldChg>
      <pc:sldChg chg="del">
        <pc:chgData name="Tom McBride" userId="e814e9e3-9dce-4ef5-a41a-4840b345dae9" providerId="ADAL" clId="{D1E8ADAE-DFC0-407B-BFCC-0D2540FDE09F}" dt="2019-06-17T11:50:34.103" v="14" actId="2696"/>
        <pc:sldMkLst>
          <pc:docMk/>
          <pc:sldMk cId="3806108821" sldId="459"/>
        </pc:sldMkLst>
      </pc:sldChg>
      <pc:sldChg chg="del">
        <pc:chgData name="Tom McBride" userId="e814e9e3-9dce-4ef5-a41a-4840b345dae9" providerId="ADAL" clId="{D1E8ADAE-DFC0-407B-BFCC-0D2540FDE09F}" dt="2019-06-18T07:57:45.135" v="51" actId="2696"/>
        <pc:sldMkLst>
          <pc:docMk/>
          <pc:sldMk cId="3714957476" sldId="461"/>
        </pc:sldMkLst>
      </pc:sldChg>
      <pc:sldChg chg="del">
        <pc:chgData name="Tom McBride" userId="e814e9e3-9dce-4ef5-a41a-4840b345dae9" providerId="ADAL" clId="{D1E8ADAE-DFC0-407B-BFCC-0D2540FDE09F}" dt="2019-06-18T07:57:45.155" v="53" actId="2696"/>
        <pc:sldMkLst>
          <pc:docMk/>
          <pc:sldMk cId="3242667903" sldId="466"/>
        </pc:sldMkLst>
      </pc:sldChg>
      <pc:sldChg chg="modSp del">
        <pc:chgData name="Tom McBride" userId="e814e9e3-9dce-4ef5-a41a-4840b345dae9" providerId="ADAL" clId="{D1E8ADAE-DFC0-407B-BFCC-0D2540FDE09F}" dt="2019-06-18T07:57:45.146" v="52" actId="2696"/>
        <pc:sldMkLst>
          <pc:docMk/>
          <pc:sldMk cId="2276166012" sldId="473"/>
        </pc:sldMkLst>
        <pc:spChg chg="mod">
          <ac:chgData name="Tom McBride" userId="e814e9e3-9dce-4ef5-a41a-4840b345dae9" providerId="ADAL" clId="{D1E8ADAE-DFC0-407B-BFCC-0D2540FDE09F}" dt="2019-06-17T11:54:41.176" v="29" actId="20577"/>
          <ac:spMkLst>
            <pc:docMk/>
            <pc:sldMk cId="2276166012" sldId="473"/>
            <ac:spMk id="2" creationId="{67823467-828A-4915-89D7-59CFD2713773}"/>
          </ac:spMkLst>
        </pc:spChg>
      </pc:sldChg>
      <pc:sldChg chg="modSp add">
        <pc:chgData name="Tom McBride" userId="e814e9e3-9dce-4ef5-a41a-4840b345dae9" providerId="ADAL" clId="{D1E8ADAE-DFC0-407B-BFCC-0D2540FDE09F}" dt="2019-06-18T11:39:56.081" v="366" actId="1076"/>
        <pc:sldMkLst>
          <pc:docMk/>
          <pc:sldMk cId="665682686" sldId="478"/>
        </pc:sldMkLst>
        <pc:spChg chg="mod">
          <ac:chgData name="Tom McBride" userId="e814e9e3-9dce-4ef5-a41a-4840b345dae9" providerId="ADAL" clId="{D1E8ADAE-DFC0-407B-BFCC-0D2540FDE09F}" dt="2019-06-18T11:39:56.081" v="366" actId="1076"/>
          <ac:spMkLst>
            <pc:docMk/>
            <pc:sldMk cId="665682686" sldId="478"/>
            <ac:spMk id="8" creationId="{00000000-0000-0000-0000-000000000000}"/>
          </ac:spMkLst>
        </pc:spChg>
      </pc:sldChg>
      <pc:sldChg chg="del">
        <pc:chgData name="Tom McBride" userId="e814e9e3-9dce-4ef5-a41a-4840b345dae9" providerId="ADAL" clId="{D1E8ADAE-DFC0-407B-BFCC-0D2540FDE09F}" dt="2019-06-17T11:51:51.316" v="16" actId="2696"/>
        <pc:sldMkLst>
          <pc:docMk/>
          <pc:sldMk cId="1249261363" sldId="482"/>
        </pc:sldMkLst>
      </pc:sldChg>
      <pc:sldChg chg="del">
        <pc:chgData name="Tom McBride" userId="e814e9e3-9dce-4ef5-a41a-4840b345dae9" providerId="ADAL" clId="{D1E8ADAE-DFC0-407B-BFCC-0D2540FDE09F}" dt="2019-06-17T11:51:51.311" v="15" actId="2696"/>
        <pc:sldMkLst>
          <pc:docMk/>
          <pc:sldMk cId="2644228403" sldId="483"/>
        </pc:sldMkLst>
      </pc:sldChg>
      <pc:sldChg chg="modSp">
        <pc:chgData name="Tom McBride" userId="e814e9e3-9dce-4ef5-a41a-4840b345dae9" providerId="ADAL" clId="{D1E8ADAE-DFC0-407B-BFCC-0D2540FDE09F}" dt="2019-06-18T11:41:44.722" v="380" actId="1076"/>
        <pc:sldMkLst>
          <pc:docMk/>
          <pc:sldMk cId="1024256579" sldId="507"/>
        </pc:sldMkLst>
        <pc:spChg chg="mod">
          <ac:chgData name="Tom McBride" userId="e814e9e3-9dce-4ef5-a41a-4840b345dae9" providerId="ADAL" clId="{D1E8ADAE-DFC0-407B-BFCC-0D2540FDE09F}" dt="2019-06-18T11:41:44.722" v="380" actId="1076"/>
          <ac:spMkLst>
            <pc:docMk/>
            <pc:sldMk cId="1024256579" sldId="507"/>
            <ac:spMk id="7" creationId="{36A5E6F5-0230-4F6A-B859-2D4E2CD0A4DB}"/>
          </ac:spMkLst>
        </pc:spChg>
      </pc:sldChg>
      <pc:sldChg chg="modSp">
        <pc:chgData name="Tom McBride" userId="e814e9e3-9dce-4ef5-a41a-4840b345dae9" providerId="ADAL" clId="{D1E8ADAE-DFC0-407B-BFCC-0D2540FDE09F}" dt="2019-06-18T08:05:42.239" v="100" actId="20577"/>
        <pc:sldMkLst>
          <pc:docMk/>
          <pc:sldMk cId="2544865150" sldId="530"/>
        </pc:sldMkLst>
        <pc:spChg chg="mod">
          <ac:chgData name="Tom McBride" userId="e814e9e3-9dce-4ef5-a41a-4840b345dae9" providerId="ADAL" clId="{D1E8ADAE-DFC0-407B-BFCC-0D2540FDE09F}" dt="2019-06-18T08:05:42.239" v="100" actId="20577"/>
          <ac:spMkLst>
            <pc:docMk/>
            <pc:sldMk cId="2544865150" sldId="530"/>
            <ac:spMk id="8" creationId="{00000000-0000-0000-0000-000000000000}"/>
          </ac:spMkLst>
        </pc:spChg>
        <pc:spChg chg="mod">
          <ac:chgData name="Tom McBride" userId="e814e9e3-9dce-4ef5-a41a-4840b345dae9" providerId="ADAL" clId="{D1E8ADAE-DFC0-407B-BFCC-0D2540FDE09F}" dt="2019-06-17T11:52:35.897" v="20" actId="255"/>
          <ac:spMkLst>
            <pc:docMk/>
            <pc:sldMk cId="2544865150" sldId="530"/>
            <ac:spMk id="15" creationId="{B7734A69-E082-4F24-8802-D1CA255F9C96}"/>
          </ac:spMkLst>
        </pc:spChg>
      </pc:sldChg>
      <pc:sldChg chg="del">
        <pc:chgData name="Tom McBride" userId="e814e9e3-9dce-4ef5-a41a-4840b345dae9" providerId="ADAL" clId="{D1E8ADAE-DFC0-407B-BFCC-0D2540FDE09F}" dt="2019-06-17T11:49:06.220" v="12" actId="2696"/>
        <pc:sldMkLst>
          <pc:docMk/>
          <pc:sldMk cId="644022772" sldId="535"/>
        </pc:sldMkLst>
      </pc:sldChg>
      <pc:sldChg chg="del">
        <pc:chgData name="Tom McBride" userId="e814e9e3-9dce-4ef5-a41a-4840b345dae9" providerId="ADAL" clId="{D1E8ADAE-DFC0-407B-BFCC-0D2540FDE09F}" dt="2019-06-17T11:48:52.586" v="1" actId="2696"/>
        <pc:sldMkLst>
          <pc:docMk/>
          <pc:sldMk cId="953767725" sldId="537"/>
        </pc:sldMkLst>
      </pc:sldChg>
      <pc:sldChg chg="del">
        <pc:chgData name="Tom McBride" userId="e814e9e3-9dce-4ef5-a41a-4840b345dae9" providerId="ADAL" clId="{D1E8ADAE-DFC0-407B-BFCC-0D2540FDE09F}" dt="2019-06-18T07:57:45.063" v="45" actId="2696"/>
        <pc:sldMkLst>
          <pc:docMk/>
          <pc:sldMk cId="1273253641" sldId="539"/>
        </pc:sldMkLst>
      </pc:sldChg>
      <pc:sldChg chg="del">
        <pc:chgData name="Tom McBride" userId="e814e9e3-9dce-4ef5-a41a-4840b345dae9" providerId="ADAL" clId="{D1E8ADAE-DFC0-407B-BFCC-0D2540FDE09F}" dt="2019-06-18T07:57:45.123" v="50" actId="2696"/>
        <pc:sldMkLst>
          <pc:docMk/>
          <pc:sldMk cId="3185446812" sldId="541"/>
        </pc:sldMkLst>
      </pc:sldChg>
      <pc:sldChg chg="del">
        <pc:chgData name="Tom McBride" userId="e814e9e3-9dce-4ef5-a41a-4840b345dae9" providerId="ADAL" clId="{D1E8ADAE-DFC0-407B-BFCC-0D2540FDE09F}" dt="2019-06-17T11:48:52.658" v="3" actId="2696"/>
        <pc:sldMkLst>
          <pc:docMk/>
          <pc:sldMk cId="3740269502" sldId="685"/>
        </pc:sldMkLst>
      </pc:sldChg>
      <pc:sldChg chg="del">
        <pc:chgData name="Tom McBride" userId="e814e9e3-9dce-4ef5-a41a-4840b345dae9" providerId="ADAL" clId="{D1E8ADAE-DFC0-407B-BFCC-0D2540FDE09F}" dt="2019-06-17T11:48:52.668" v="4" actId="2696"/>
        <pc:sldMkLst>
          <pc:docMk/>
          <pc:sldMk cId="3162645313" sldId="686"/>
        </pc:sldMkLst>
      </pc:sldChg>
      <pc:sldChg chg="del">
        <pc:chgData name="Tom McBride" userId="e814e9e3-9dce-4ef5-a41a-4840b345dae9" providerId="ADAL" clId="{D1E8ADAE-DFC0-407B-BFCC-0D2540FDE09F}" dt="2019-06-17T11:48:52.693" v="5" actId="2696"/>
        <pc:sldMkLst>
          <pc:docMk/>
          <pc:sldMk cId="2195873656" sldId="687"/>
        </pc:sldMkLst>
      </pc:sldChg>
      <pc:sldChg chg="del">
        <pc:chgData name="Tom McBride" userId="e814e9e3-9dce-4ef5-a41a-4840b345dae9" providerId="ADAL" clId="{D1E8ADAE-DFC0-407B-BFCC-0D2540FDE09F}" dt="2019-06-17T11:48:52.706" v="6" actId="2696"/>
        <pc:sldMkLst>
          <pc:docMk/>
          <pc:sldMk cId="978774893" sldId="688"/>
        </pc:sldMkLst>
      </pc:sldChg>
      <pc:sldChg chg="del">
        <pc:chgData name="Tom McBride" userId="e814e9e3-9dce-4ef5-a41a-4840b345dae9" providerId="ADAL" clId="{D1E8ADAE-DFC0-407B-BFCC-0D2540FDE09F}" dt="2019-06-17T11:48:52.719" v="8" actId="2696"/>
        <pc:sldMkLst>
          <pc:docMk/>
          <pc:sldMk cId="1633692233" sldId="689"/>
        </pc:sldMkLst>
      </pc:sldChg>
      <pc:sldChg chg="del">
        <pc:chgData name="Tom McBride" userId="e814e9e3-9dce-4ef5-a41a-4840b345dae9" providerId="ADAL" clId="{D1E8ADAE-DFC0-407B-BFCC-0D2540FDE09F}" dt="2019-06-17T11:48:52.732" v="9" actId="2696"/>
        <pc:sldMkLst>
          <pc:docMk/>
          <pc:sldMk cId="2909107723" sldId="690"/>
        </pc:sldMkLst>
      </pc:sldChg>
      <pc:sldChg chg="del">
        <pc:chgData name="Tom McBride" userId="e814e9e3-9dce-4ef5-a41a-4840b345dae9" providerId="ADAL" clId="{D1E8ADAE-DFC0-407B-BFCC-0D2540FDE09F}" dt="2019-06-17T11:48:52.740" v="10" actId="2696"/>
        <pc:sldMkLst>
          <pc:docMk/>
          <pc:sldMk cId="199819339" sldId="691"/>
        </pc:sldMkLst>
      </pc:sldChg>
      <pc:sldChg chg="ord">
        <pc:chgData name="Tom McBride" userId="e814e9e3-9dce-4ef5-a41a-4840b345dae9" providerId="ADAL" clId="{D1E8ADAE-DFC0-407B-BFCC-0D2540FDE09F}" dt="2019-06-18T07:58:15.325" v="54"/>
        <pc:sldMkLst>
          <pc:docMk/>
          <pc:sldMk cId="3570349950" sldId="693"/>
        </pc:sldMkLst>
      </pc:sldChg>
      <pc:sldChg chg="modSp">
        <pc:chgData name="Tom McBride" userId="e814e9e3-9dce-4ef5-a41a-4840b345dae9" providerId="ADAL" clId="{D1E8ADAE-DFC0-407B-BFCC-0D2540FDE09F}" dt="2019-06-18T11:41:07.866" v="377" actId="1076"/>
        <pc:sldMkLst>
          <pc:docMk/>
          <pc:sldMk cId="866132281" sldId="697"/>
        </pc:sldMkLst>
        <pc:picChg chg="mod">
          <ac:chgData name="Tom McBride" userId="e814e9e3-9dce-4ef5-a41a-4840b345dae9" providerId="ADAL" clId="{D1E8ADAE-DFC0-407B-BFCC-0D2540FDE09F}" dt="2019-06-18T11:41:07.866" v="377" actId="1076"/>
          <ac:picMkLst>
            <pc:docMk/>
            <pc:sldMk cId="866132281" sldId="697"/>
            <ac:picMk id="6" creationId="{00000000-0000-0000-0000-000000000000}"/>
          </ac:picMkLst>
        </pc:picChg>
      </pc:sldChg>
      <pc:sldChg chg="del">
        <pc:chgData name="Tom McBride" userId="e814e9e3-9dce-4ef5-a41a-4840b345dae9" providerId="ADAL" clId="{D1E8ADAE-DFC0-407B-BFCC-0D2540FDE09F}" dt="2019-06-17T11:48:16.070" v="0" actId="2696"/>
        <pc:sldMkLst>
          <pc:docMk/>
          <pc:sldMk cId="2040017409" sldId="698"/>
        </pc:sldMkLst>
      </pc:sldChg>
      <pc:sldChg chg="del">
        <pc:chgData name="Tom McBride" userId="e814e9e3-9dce-4ef5-a41a-4840b345dae9" providerId="ADAL" clId="{D1E8ADAE-DFC0-407B-BFCC-0D2540FDE09F}" dt="2019-06-18T08:05:30.702" v="97" actId="2696"/>
        <pc:sldMkLst>
          <pc:docMk/>
          <pc:sldMk cId="3958742972" sldId="699"/>
        </pc:sldMkLst>
      </pc:sldChg>
      <pc:sldChg chg="addSp delSp modSp add">
        <pc:chgData name="Tom McBride" userId="e814e9e3-9dce-4ef5-a41a-4840b345dae9" providerId="ADAL" clId="{D1E8ADAE-DFC0-407B-BFCC-0D2540FDE09F}" dt="2019-06-18T11:49:52.826" v="743" actId="14100"/>
        <pc:sldMkLst>
          <pc:docMk/>
          <pc:sldMk cId="1346790423" sldId="700"/>
        </pc:sldMkLst>
        <pc:spChg chg="add mod">
          <ac:chgData name="Tom McBride" userId="e814e9e3-9dce-4ef5-a41a-4840b345dae9" providerId="ADAL" clId="{D1E8ADAE-DFC0-407B-BFCC-0D2540FDE09F}" dt="2019-06-18T08:05:37.003" v="99" actId="20577"/>
          <ac:spMkLst>
            <pc:docMk/>
            <pc:sldMk cId="1346790423" sldId="700"/>
            <ac:spMk id="4" creationId="{4954F5D7-F6BF-4CCC-904F-324919F22C83}"/>
          </ac:spMkLst>
        </pc:spChg>
        <pc:spChg chg="add mod">
          <ac:chgData name="Tom McBride" userId="e814e9e3-9dce-4ef5-a41a-4840b345dae9" providerId="ADAL" clId="{D1E8ADAE-DFC0-407B-BFCC-0D2540FDE09F}" dt="2019-06-18T11:47:13.752" v="554" actId="207"/>
          <ac:spMkLst>
            <pc:docMk/>
            <pc:sldMk cId="1346790423" sldId="700"/>
            <ac:spMk id="5" creationId="{C52D564C-DAB0-4C55-A41E-641491906A3F}"/>
          </ac:spMkLst>
        </pc:spChg>
        <pc:spChg chg="add del">
          <ac:chgData name="Tom McBride" userId="e814e9e3-9dce-4ef5-a41a-4840b345dae9" providerId="ADAL" clId="{D1E8ADAE-DFC0-407B-BFCC-0D2540FDE09F}" dt="2019-06-18T08:07:20.925" v="121"/>
          <ac:spMkLst>
            <pc:docMk/>
            <pc:sldMk cId="1346790423" sldId="700"/>
            <ac:spMk id="6" creationId="{AA08588E-577F-4698-9582-BF19B7A09872}"/>
          </ac:spMkLst>
        </pc:spChg>
        <pc:spChg chg="add del mod">
          <ac:chgData name="Tom McBride" userId="e814e9e3-9dce-4ef5-a41a-4840b345dae9" providerId="ADAL" clId="{D1E8ADAE-DFC0-407B-BFCC-0D2540FDE09F}" dt="2019-06-18T11:40:48.657" v="375"/>
          <ac:spMkLst>
            <pc:docMk/>
            <pc:sldMk cId="1346790423" sldId="700"/>
            <ac:spMk id="7" creationId="{B7CD5FD8-61B6-4353-B63E-C2646748E93C}"/>
          </ac:spMkLst>
        </pc:spChg>
        <pc:spChg chg="add del mod">
          <ac:chgData name="Tom McBride" userId="e814e9e3-9dce-4ef5-a41a-4840b345dae9" providerId="ADAL" clId="{D1E8ADAE-DFC0-407B-BFCC-0D2540FDE09F}" dt="2019-06-18T11:40:48.657" v="375"/>
          <ac:spMkLst>
            <pc:docMk/>
            <pc:sldMk cId="1346790423" sldId="700"/>
            <ac:spMk id="8" creationId="{EC6A4EE2-F44C-4964-9BAC-06B88818796C}"/>
          </ac:spMkLst>
        </pc:spChg>
        <pc:spChg chg="add del mod">
          <ac:chgData name="Tom McBride" userId="e814e9e3-9dce-4ef5-a41a-4840b345dae9" providerId="ADAL" clId="{D1E8ADAE-DFC0-407B-BFCC-0D2540FDE09F}" dt="2019-06-18T11:40:51.651" v="376"/>
          <ac:spMkLst>
            <pc:docMk/>
            <pc:sldMk cId="1346790423" sldId="700"/>
            <ac:spMk id="9" creationId="{5DD529F6-2125-4456-A6FF-5DA1E15E6F91}"/>
          </ac:spMkLst>
        </pc:spChg>
        <pc:spChg chg="add del mod">
          <ac:chgData name="Tom McBride" userId="e814e9e3-9dce-4ef5-a41a-4840b345dae9" providerId="ADAL" clId="{D1E8ADAE-DFC0-407B-BFCC-0D2540FDE09F}" dt="2019-06-18T11:40:51.651" v="376"/>
          <ac:spMkLst>
            <pc:docMk/>
            <pc:sldMk cId="1346790423" sldId="700"/>
            <ac:spMk id="10" creationId="{D8DB27C0-0609-4A0A-8FEF-2A0C6FD71F37}"/>
          </ac:spMkLst>
        </pc:spChg>
        <pc:picChg chg="add mod">
          <ac:chgData name="Tom McBride" userId="e814e9e3-9dce-4ef5-a41a-4840b345dae9" providerId="ADAL" clId="{D1E8ADAE-DFC0-407B-BFCC-0D2540FDE09F}" dt="2019-06-18T11:49:36.531" v="740" actId="1076"/>
          <ac:picMkLst>
            <pc:docMk/>
            <pc:sldMk cId="1346790423" sldId="700"/>
            <ac:picMk id="2" creationId="{CBDDD797-D53F-478E-A3E0-7369CD206A03}"/>
          </ac:picMkLst>
        </pc:picChg>
        <pc:picChg chg="add mod">
          <ac:chgData name="Tom McBride" userId="e814e9e3-9dce-4ef5-a41a-4840b345dae9" providerId="ADAL" clId="{D1E8ADAE-DFC0-407B-BFCC-0D2540FDE09F}" dt="2019-06-18T11:49:52.826" v="743" actId="14100"/>
          <ac:picMkLst>
            <pc:docMk/>
            <pc:sldMk cId="1346790423" sldId="700"/>
            <ac:picMk id="3" creationId="{FD26A8B2-0626-4919-8438-318453E2F897}"/>
          </ac:picMkLst>
        </pc:picChg>
      </pc:sldChg>
      <pc:sldChg chg="addSp delSp modSp add">
        <pc:chgData name="Tom McBride" userId="e814e9e3-9dce-4ef5-a41a-4840b345dae9" providerId="ADAL" clId="{D1E8ADAE-DFC0-407B-BFCC-0D2540FDE09F}" dt="2019-06-18T11:46:59.381" v="552" actId="255"/>
        <pc:sldMkLst>
          <pc:docMk/>
          <pc:sldMk cId="1388998280" sldId="701"/>
        </pc:sldMkLst>
        <pc:spChg chg="mod">
          <ac:chgData name="Tom McBride" userId="e814e9e3-9dce-4ef5-a41a-4840b345dae9" providerId="ADAL" clId="{D1E8ADAE-DFC0-407B-BFCC-0D2540FDE09F}" dt="2019-06-18T11:40:39.962" v="373" actId="1076"/>
          <ac:spMkLst>
            <pc:docMk/>
            <pc:sldMk cId="1388998280" sldId="701"/>
            <ac:spMk id="4" creationId="{4954F5D7-F6BF-4CCC-904F-324919F22C83}"/>
          </ac:spMkLst>
        </pc:spChg>
        <pc:spChg chg="mod">
          <ac:chgData name="Tom McBride" userId="e814e9e3-9dce-4ef5-a41a-4840b345dae9" providerId="ADAL" clId="{D1E8ADAE-DFC0-407B-BFCC-0D2540FDE09F}" dt="2019-06-18T11:46:59.381" v="552" actId="255"/>
          <ac:spMkLst>
            <pc:docMk/>
            <pc:sldMk cId="1388998280" sldId="701"/>
            <ac:spMk id="5" creationId="{C52D564C-DAB0-4C55-A41E-641491906A3F}"/>
          </ac:spMkLst>
        </pc:spChg>
        <pc:picChg chg="del">
          <ac:chgData name="Tom McBride" userId="e814e9e3-9dce-4ef5-a41a-4840b345dae9" providerId="ADAL" clId="{D1E8ADAE-DFC0-407B-BFCC-0D2540FDE09F}" dt="2019-06-18T08:12:33.822" v="293" actId="478"/>
          <ac:picMkLst>
            <pc:docMk/>
            <pc:sldMk cId="1388998280" sldId="701"/>
            <ac:picMk id="2" creationId="{CBDDD797-D53F-478E-A3E0-7369CD206A03}"/>
          </ac:picMkLst>
        </pc:picChg>
        <pc:picChg chg="del">
          <ac:chgData name="Tom McBride" userId="e814e9e3-9dce-4ef5-a41a-4840b345dae9" providerId="ADAL" clId="{D1E8ADAE-DFC0-407B-BFCC-0D2540FDE09F}" dt="2019-06-18T08:12:42.229" v="295" actId="478"/>
          <ac:picMkLst>
            <pc:docMk/>
            <pc:sldMk cId="1388998280" sldId="701"/>
            <ac:picMk id="3" creationId="{FD26A8B2-0626-4919-8438-318453E2F897}"/>
          </ac:picMkLst>
        </pc:picChg>
        <pc:picChg chg="add mod">
          <ac:chgData name="Tom McBride" userId="e814e9e3-9dce-4ef5-a41a-4840b345dae9" providerId="ADAL" clId="{D1E8ADAE-DFC0-407B-BFCC-0D2540FDE09F}" dt="2019-06-18T11:46:13.593" v="464" actId="1076"/>
          <ac:picMkLst>
            <pc:docMk/>
            <pc:sldMk cId="1388998280" sldId="701"/>
            <ac:picMk id="6" creationId="{6F567B42-3AF9-4F2C-8FEE-43D237BF3360}"/>
          </ac:picMkLst>
        </pc:picChg>
        <pc:picChg chg="add mod">
          <ac:chgData name="Tom McBride" userId="e814e9e3-9dce-4ef5-a41a-4840b345dae9" providerId="ADAL" clId="{D1E8ADAE-DFC0-407B-BFCC-0D2540FDE09F}" dt="2019-06-18T11:46:24.707" v="466" actId="1076"/>
          <ac:picMkLst>
            <pc:docMk/>
            <pc:sldMk cId="1388998280" sldId="701"/>
            <ac:picMk id="7" creationId="{B425BDDA-775A-4A93-8C14-C2581A0D38E1}"/>
          </ac:picMkLst>
        </pc:picChg>
        <pc:picChg chg="add mod">
          <ac:chgData name="Tom McBride" userId="e814e9e3-9dce-4ef5-a41a-4840b345dae9" providerId="ADAL" clId="{D1E8ADAE-DFC0-407B-BFCC-0D2540FDE09F}" dt="2019-06-18T11:46:30.361" v="467" actId="1076"/>
          <ac:picMkLst>
            <pc:docMk/>
            <pc:sldMk cId="1388998280" sldId="701"/>
            <ac:picMk id="8" creationId="{294EFFC5-C559-4C94-ABCB-6F0212D341AA}"/>
          </ac:picMkLst>
        </pc:picChg>
        <pc:picChg chg="add mod">
          <ac:chgData name="Tom McBride" userId="e814e9e3-9dce-4ef5-a41a-4840b345dae9" providerId="ADAL" clId="{D1E8ADAE-DFC0-407B-BFCC-0D2540FDE09F}" dt="2019-06-18T11:46:33.858" v="468" actId="1076"/>
          <ac:picMkLst>
            <pc:docMk/>
            <pc:sldMk cId="1388998280" sldId="701"/>
            <ac:picMk id="9" creationId="{8AC266E3-8C63-4EBA-A278-454AC4CD6673}"/>
          </ac:picMkLst>
        </pc:picChg>
      </pc:sldChg>
      <pc:sldChg chg="addSp delSp modSp add">
        <pc:chgData name="Tom McBride" userId="e814e9e3-9dce-4ef5-a41a-4840b345dae9" providerId="ADAL" clId="{D1E8ADAE-DFC0-407B-BFCC-0D2540FDE09F}" dt="2019-06-18T11:48:35.530" v="738" actId="20577"/>
        <pc:sldMkLst>
          <pc:docMk/>
          <pc:sldMk cId="2189227844" sldId="702"/>
        </pc:sldMkLst>
        <pc:spChg chg="mod">
          <ac:chgData name="Tom McBride" userId="e814e9e3-9dce-4ef5-a41a-4840b345dae9" providerId="ADAL" clId="{D1E8ADAE-DFC0-407B-BFCC-0D2540FDE09F}" dt="2019-06-18T11:40:29.818" v="372" actId="1076"/>
          <ac:spMkLst>
            <pc:docMk/>
            <pc:sldMk cId="2189227844" sldId="702"/>
            <ac:spMk id="4" creationId="{4954F5D7-F6BF-4CCC-904F-324919F22C83}"/>
          </ac:spMkLst>
        </pc:spChg>
        <pc:spChg chg="del">
          <ac:chgData name="Tom McBride" userId="e814e9e3-9dce-4ef5-a41a-4840b345dae9" providerId="ADAL" clId="{D1E8ADAE-DFC0-407B-BFCC-0D2540FDE09F}" dt="2019-06-18T10:41:33.006" v="352" actId="478"/>
          <ac:spMkLst>
            <pc:docMk/>
            <pc:sldMk cId="2189227844" sldId="702"/>
            <ac:spMk id="5" creationId="{C52D564C-DAB0-4C55-A41E-641491906A3F}"/>
          </ac:spMkLst>
        </pc:spChg>
        <pc:spChg chg="add del">
          <ac:chgData name="Tom McBride" userId="e814e9e3-9dce-4ef5-a41a-4840b345dae9" providerId="ADAL" clId="{D1E8ADAE-DFC0-407B-BFCC-0D2540FDE09F}" dt="2019-06-18T09:31:13.770" v="336"/>
          <ac:spMkLst>
            <pc:docMk/>
            <pc:sldMk cId="2189227844" sldId="702"/>
            <ac:spMk id="6" creationId="{42261417-2DA2-440B-BA17-ABE1AE721DAD}"/>
          </ac:spMkLst>
        </pc:spChg>
        <pc:spChg chg="add mod">
          <ac:chgData name="Tom McBride" userId="e814e9e3-9dce-4ef5-a41a-4840b345dae9" providerId="ADAL" clId="{D1E8ADAE-DFC0-407B-BFCC-0D2540FDE09F}" dt="2019-06-18T11:48:35.530" v="738" actId="20577"/>
          <ac:spMkLst>
            <pc:docMk/>
            <pc:sldMk cId="2189227844" sldId="702"/>
            <ac:spMk id="9" creationId="{0641CA21-47CA-4AD2-9D9B-65F6C97813CE}"/>
          </ac:spMkLst>
        </pc:spChg>
        <pc:picChg chg="del">
          <ac:chgData name="Tom McBride" userId="e814e9e3-9dce-4ef5-a41a-4840b345dae9" providerId="ADAL" clId="{D1E8ADAE-DFC0-407B-BFCC-0D2540FDE09F}" dt="2019-06-18T08:15:54.448" v="327" actId="478"/>
          <ac:picMkLst>
            <pc:docMk/>
            <pc:sldMk cId="2189227844" sldId="702"/>
            <ac:picMk id="2" creationId="{CBDDD797-D53F-478E-A3E0-7369CD206A03}"/>
          </ac:picMkLst>
        </pc:picChg>
        <pc:picChg chg="del mod">
          <ac:chgData name="Tom McBride" userId="e814e9e3-9dce-4ef5-a41a-4840b345dae9" providerId="ADAL" clId="{D1E8ADAE-DFC0-407B-BFCC-0D2540FDE09F}" dt="2019-06-18T08:15:55.331" v="328" actId="478"/>
          <ac:picMkLst>
            <pc:docMk/>
            <pc:sldMk cId="2189227844" sldId="702"/>
            <ac:picMk id="3" creationId="{FD26A8B2-0626-4919-8438-318453E2F897}"/>
          </ac:picMkLst>
        </pc:picChg>
        <pc:picChg chg="add mod">
          <ac:chgData name="Tom McBride" userId="e814e9e3-9dce-4ef5-a41a-4840b345dae9" providerId="ADAL" clId="{D1E8ADAE-DFC0-407B-BFCC-0D2540FDE09F}" dt="2019-06-18T10:41:50.865" v="357" actId="14100"/>
          <ac:picMkLst>
            <pc:docMk/>
            <pc:sldMk cId="2189227844" sldId="702"/>
            <ac:picMk id="7" creationId="{B80A02F5-2669-4F1A-B74E-6298018800E2}"/>
          </ac:picMkLst>
        </pc:picChg>
        <pc:picChg chg="add mod">
          <ac:chgData name="Tom McBride" userId="e814e9e3-9dce-4ef5-a41a-4840b345dae9" providerId="ADAL" clId="{D1E8ADAE-DFC0-407B-BFCC-0D2540FDE09F}" dt="2019-06-18T11:47:36.714" v="557" actId="1076"/>
          <ac:picMkLst>
            <pc:docMk/>
            <pc:sldMk cId="2189227844" sldId="702"/>
            <ac:picMk id="8" creationId="{BEDDB75A-B4A8-423C-9658-CE5AB9620E96}"/>
          </ac:picMkLst>
        </pc:picChg>
      </pc:sldChg>
      <pc:sldChg chg="modSp">
        <pc:chgData name="Tom McBride" userId="e814e9e3-9dce-4ef5-a41a-4840b345dae9" providerId="ADAL" clId="{D1E8ADAE-DFC0-407B-BFCC-0D2540FDE09F}" dt="2019-06-18T11:47:23.898" v="556" actId="207"/>
        <pc:sldMkLst>
          <pc:docMk/>
          <pc:sldMk cId="1359627175" sldId="716"/>
        </pc:sldMkLst>
        <pc:spChg chg="mod">
          <ac:chgData name="Tom McBride" userId="e814e9e3-9dce-4ef5-a41a-4840b345dae9" providerId="ADAL" clId="{D1E8ADAE-DFC0-407B-BFCC-0D2540FDE09F}" dt="2019-06-18T08:16:45.946" v="330" actId="20577"/>
          <ac:spMkLst>
            <pc:docMk/>
            <pc:sldMk cId="1359627175" sldId="716"/>
            <ac:spMk id="2" creationId="{AAA3B414-AB97-47B8-9579-299285172A49}"/>
          </ac:spMkLst>
        </pc:spChg>
        <pc:spChg chg="mod">
          <ac:chgData name="Tom McBride" userId="e814e9e3-9dce-4ef5-a41a-4840b345dae9" providerId="ADAL" clId="{D1E8ADAE-DFC0-407B-BFCC-0D2540FDE09F}" dt="2019-06-18T11:47:23.898" v="556" actId="207"/>
          <ac:spMkLst>
            <pc:docMk/>
            <pc:sldMk cId="1359627175" sldId="716"/>
            <ac:spMk id="3" creationId="{8C407EFD-E2A5-4720-954E-61B54306B6FA}"/>
          </ac:spMkLst>
        </pc:spChg>
      </pc:sldChg>
      <pc:sldChg chg="modSp del">
        <pc:chgData name="Tom McBride" userId="e814e9e3-9dce-4ef5-a41a-4840b345dae9" providerId="ADAL" clId="{D1E8ADAE-DFC0-407B-BFCC-0D2540FDE09F}" dt="2019-06-18T08:16:52.059" v="331" actId="2696"/>
        <pc:sldMkLst>
          <pc:docMk/>
          <pc:sldMk cId="1443131216" sldId="717"/>
        </pc:sldMkLst>
        <pc:spChg chg="mod">
          <ac:chgData name="Tom McBride" userId="e814e9e3-9dce-4ef5-a41a-4840b345dae9" providerId="ADAL" clId="{D1E8ADAE-DFC0-407B-BFCC-0D2540FDE09F}" dt="2019-06-18T08:15:47.811" v="325" actId="20577"/>
          <ac:spMkLst>
            <pc:docMk/>
            <pc:sldMk cId="1443131216" sldId="717"/>
            <ac:spMk id="2" creationId="{1933E4AB-202D-48CD-8C4D-F1A46FE0EFA8}"/>
          </ac:spMkLst>
        </pc:spChg>
        <pc:spChg chg="mod">
          <ac:chgData name="Tom McBride" userId="e814e9e3-9dce-4ef5-a41a-4840b345dae9" providerId="ADAL" clId="{D1E8ADAE-DFC0-407B-BFCC-0D2540FDE09F}" dt="2019-06-18T08:15:50.680" v="326" actId="1076"/>
          <ac:spMkLst>
            <pc:docMk/>
            <pc:sldMk cId="1443131216" sldId="717"/>
            <ac:spMk id="3" creationId="{AC91C1D8-D324-416A-BA24-426CCDB3D8B8}"/>
          </ac:spMkLst>
        </pc:spChg>
      </pc:sldChg>
      <pc:sldChg chg="delSp del">
        <pc:chgData name="Tom McBride" userId="e814e9e3-9dce-4ef5-a41a-4840b345dae9" providerId="ADAL" clId="{D1E8ADAE-DFC0-407B-BFCC-0D2540FDE09F}" dt="2019-06-18T10:41:54.356" v="358" actId="2696"/>
        <pc:sldMkLst>
          <pc:docMk/>
          <pc:sldMk cId="0" sldId="748"/>
        </pc:sldMkLst>
        <pc:spChg chg="del">
          <ac:chgData name="Tom McBride" userId="e814e9e3-9dce-4ef5-a41a-4840b345dae9" providerId="ADAL" clId="{D1E8ADAE-DFC0-407B-BFCC-0D2540FDE09F}" dt="2019-06-18T10:40:34.329" v="337" actId="478"/>
          <ac:spMkLst>
            <pc:docMk/>
            <pc:sldMk cId="0" sldId="748"/>
            <ac:spMk id="2" creationId="{EEA7544C-0FE6-42D9-A278-914751A013AF}"/>
          </ac:spMkLst>
        </pc:spChg>
        <pc:picChg chg="del">
          <ac:chgData name="Tom McBride" userId="e814e9e3-9dce-4ef5-a41a-4840b345dae9" providerId="ADAL" clId="{D1E8ADAE-DFC0-407B-BFCC-0D2540FDE09F}" dt="2019-06-18T10:40:44.955" v="338"/>
          <ac:picMkLst>
            <pc:docMk/>
            <pc:sldMk cId="0" sldId="748"/>
            <ac:picMk id="3" creationId="{14330862-6655-4FF9-938B-CAF3E02CAB98}"/>
          </ac:picMkLst>
        </pc:picChg>
      </pc:sldChg>
      <pc:sldMasterChg chg="delSldLayout">
        <pc:chgData name="Tom McBride" userId="e814e9e3-9dce-4ef5-a41a-4840b345dae9" providerId="ADAL" clId="{D1E8ADAE-DFC0-407B-BFCC-0D2540FDE09F}" dt="2019-06-17T11:48:52.710" v="7" actId="2696"/>
        <pc:sldMasterMkLst>
          <pc:docMk/>
          <pc:sldMasterMk cId="2164884259" sldId="2147483648"/>
        </pc:sldMasterMkLst>
        <pc:sldLayoutChg chg="del">
          <pc:chgData name="Tom McBride" userId="e814e9e3-9dce-4ef5-a41a-4840b345dae9" providerId="ADAL" clId="{D1E8ADAE-DFC0-407B-BFCC-0D2540FDE09F}" dt="2019-06-17T11:48:52.710" v="7" actId="2696"/>
          <pc:sldLayoutMkLst>
            <pc:docMk/>
            <pc:sldMasterMk cId="2164884259" sldId="2147483648"/>
            <pc:sldLayoutMk cId="1977679506" sldId="2147483661"/>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eifoundation-my.sharepoint.com/personal/william_teager_eif_org_uk/Documents/Desktop/NI%20Home/180111_NILateSpend_Analysis_WT_2data.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eifoundation-my.sharepoint.com/personal/william_teager_eif_org_uk/Documents/Desktop/NI%20Home/180111_NILateSpend_Analysis_WT_2data.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eifoundation-my.sharepoint.com/personal/william_teager_eif_org_uk/Documents/Desktop/NI%20Home/180111_NILateSpend_Analysis_WT_2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eifoundation-my.sharepoint.com/personal/william_teager_eif_org_uk/Documents/Desktop/NI%20Home/180111_NILateSpend_Analysis_WT_2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eifoundation-my.sharepoint.com/personal/william_teager_eif_org_uk/Documents/Desktop/NI%20Home/180111_NILateSpend_Analysis_WT_2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r>
              <a:rPr lang="en-US" sz="1400" b="1" i="0" baseline="0" dirty="0">
                <a:effectLst/>
              </a:rPr>
              <a:t>Total annual spend: £16.6bn (2016-17 prices) </a:t>
            </a:r>
            <a:endParaRPr lang="en-GB" sz="1050" b="1" dirty="0">
              <a:effectLst/>
            </a:endParaRPr>
          </a:p>
        </c:rich>
      </c:tx>
      <c:layout>
        <c:manualLayout>
          <c:xMode val="edge"/>
          <c:yMode val="edge"/>
          <c:x val="0.20398017770962557"/>
          <c:y val="1.7552619496767265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721781959965108E-2"/>
          <c:y val="0.25493320997988761"/>
          <c:w val="0.82869058878494017"/>
          <c:h val="0.66496258377132134"/>
        </c:manualLayout>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1E6-41C0-B937-EFDC461496F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1E6-41C0-B937-EFDC461496F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1E6-41C0-B937-EFDC461496F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1E6-41C0-B937-EFDC461496FB}"/>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1E6-41C0-B937-EFDC461496FB}"/>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E1E6-41C0-B937-EFDC461496FB}"/>
              </c:ext>
            </c:extLst>
          </c:dPt>
          <c:dLbls>
            <c:dLbl>
              <c:idx val="0"/>
              <c:layout>
                <c:manualLayout>
                  <c:x val="-0.17876914354152332"/>
                  <c:y val="6.0649002426243513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8EE13C0E-B41E-45A3-84F0-0D6D3579D70B}" type="CATEGORYNAME">
                      <a:rPr lang="en-GB" sz="1100">
                        <a:solidFill>
                          <a:schemeClr val="bg1"/>
                        </a:solidFill>
                      </a:rPr>
                      <a:pPr>
                        <a:defRPr sz="1100" b="0" i="0" u="none" strike="noStrike" kern="1200" baseline="0">
                          <a:solidFill>
                            <a:schemeClr val="bg1"/>
                          </a:solidFill>
                          <a:latin typeface="+mn-lt"/>
                          <a:ea typeface="+mn-ea"/>
                          <a:cs typeface="+mn-cs"/>
                        </a:defRPr>
                      </a:pPr>
                      <a:t>[CATEGORY NAME]</a:t>
                    </a:fld>
                    <a:r>
                      <a:rPr lang="en-GB" sz="1100" baseline="0">
                        <a:solidFill>
                          <a:schemeClr val="bg1"/>
                        </a:solidFill>
                      </a:rPr>
                      <a:t> £5.9bn (</a:t>
                    </a:r>
                    <a:fld id="{0E2FB382-3999-4767-BB26-2013D09C0639}" type="PERCENTAGE">
                      <a:rPr lang="en-GB" sz="1100" baseline="0">
                        <a:solidFill>
                          <a:schemeClr val="bg1"/>
                        </a:solidFill>
                      </a:rPr>
                      <a:pPr>
                        <a:defRPr sz="1100" b="0" i="0" u="none" strike="noStrike" kern="1200" baseline="0">
                          <a:solidFill>
                            <a:schemeClr val="bg1"/>
                          </a:solidFill>
                          <a:latin typeface="+mn-lt"/>
                          <a:ea typeface="+mn-ea"/>
                          <a:cs typeface="+mn-cs"/>
                        </a:defRPr>
                      </a:pPr>
                      <a:t>[PERCENTAGE]</a:t>
                    </a:fld>
                    <a:r>
                      <a:rPr lang="en-GB" sz="1100" baseline="0">
                        <a:solidFill>
                          <a:schemeClr val="bg1"/>
                        </a:solidFill>
                      </a:rPr>
                      <a:t>)</a:t>
                    </a:r>
                  </a:p>
                </c:rich>
              </c:tx>
              <c:spPr>
                <a:noFill/>
                <a:ln>
                  <a:noFill/>
                </a:ln>
                <a:effectLst/>
              </c:spP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1E6-41C0-B937-EFDC461496FB}"/>
                </c:ext>
              </c:extLst>
            </c:dLbl>
            <c:dLbl>
              <c:idx val="1"/>
              <c:layout>
                <c:manualLayout>
                  <c:x val="-0.18633772084988989"/>
                  <c:y val="-0.2154989083422491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2D073A7C-33A8-4726-95CA-C8089CF93DF0}" type="CATEGORYNAME">
                      <a:rPr lang="en-GB">
                        <a:solidFill>
                          <a:schemeClr val="bg1"/>
                        </a:solidFill>
                      </a:rPr>
                      <a:pPr>
                        <a:defRPr sz="1100" b="0" i="0" u="none" strike="noStrike" kern="1200" baseline="0">
                          <a:solidFill>
                            <a:schemeClr val="bg1"/>
                          </a:solidFill>
                          <a:latin typeface="+mn-lt"/>
                          <a:ea typeface="+mn-ea"/>
                          <a:cs typeface="+mn-cs"/>
                        </a:defRPr>
                      </a:pPr>
                      <a:t>[CATEGORY NAME]</a:t>
                    </a:fld>
                    <a:r>
                      <a:rPr lang="en-GB" baseline="0" dirty="0">
                        <a:solidFill>
                          <a:schemeClr val="bg1"/>
                        </a:solidFill>
                      </a:rPr>
                      <a:t>
£655m (</a:t>
                    </a:r>
                    <a:fld id="{20670606-C71C-4E1B-8606-C03BBA37DA03}" type="PERCENTAGE">
                      <a:rPr lang="en-GB" baseline="0">
                        <a:solidFill>
                          <a:schemeClr val="bg1"/>
                        </a:solidFill>
                      </a:rPr>
                      <a:pPr>
                        <a:defRPr sz="1100" b="0" i="0" u="none" strike="noStrike" kern="1200" baseline="0">
                          <a:solidFill>
                            <a:schemeClr val="bg1"/>
                          </a:solidFill>
                          <a:latin typeface="+mn-lt"/>
                          <a:ea typeface="+mn-ea"/>
                          <a:cs typeface="+mn-cs"/>
                        </a:defRPr>
                      </a:pPr>
                      <a:t>[PERCENTAGE]</a:t>
                    </a:fld>
                    <a:r>
                      <a:rPr lang="en-GB" baseline="0" dirty="0">
                        <a:solidFill>
                          <a:schemeClr val="bg1"/>
                        </a:solidFill>
                      </a:rPr>
                      <a:t>)</a:t>
                    </a:r>
                  </a:p>
                </c:rich>
              </c:tx>
              <c:spPr>
                <a:noFill/>
                <a:ln>
                  <a:noFill/>
                </a:ln>
                <a:effectLst/>
              </c:spP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E1E6-41C0-B937-EFDC461496FB}"/>
                </c:ext>
              </c:extLst>
            </c:dLbl>
            <c:dLbl>
              <c:idx val="2"/>
              <c:layout>
                <c:manualLayout>
                  <c:x val="0.28833130120674128"/>
                  <c:y val="-0.24716117871629689"/>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fld id="{D243D1AA-2FCD-472C-8892-8C7CC2FCA680}" type="CATEGORYNAME">
                      <a:rPr lang="en-GB" sz="1100">
                        <a:solidFill>
                          <a:schemeClr val="bg1"/>
                        </a:solidFill>
                      </a:rPr>
                      <a:pPr>
                        <a:defRPr sz="1100" b="0" i="0" u="none" strike="noStrike" kern="1200" baseline="0">
                          <a:solidFill>
                            <a:schemeClr val="bg1"/>
                          </a:solidFill>
                          <a:latin typeface="+mn-lt"/>
                          <a:ea typeface="+mn-ea"/>
                          <a:cs typeface="+mn-cs"/>
                        </a:defRPr>
                      </a:pPr>
                      <a:t>[CATEGORY NAME]</a:t>
                    </a:fld>
                    <a:r>
                      <a:rPr lang="en-GB" sz="1100" baseline="0">
                        <a:solidFill>
                          <a:schemeClr val="bg1"/>
                        </a:solidFill>
                      </a:rPr>
                      <a:t>
£6.2bn (</a:t>
                    </a:r>
                    <a:fld id="{7CBCFD2D-3BE5-4034-A94A-F313E03AFFBA}" type="PERCENTAGE">
                      <a:rPr lang="en-GB" sz="1100" baseline="0">
                        <a:solidFill>
                          <a:schemeClr val="bg1"/>
                        </a:solidFill>
                      </a:rPr>
                      <a:pPr>
                        <a:defRPr sz="1100" b="0" i="0" u="none" strike="noStrike" kern="1200" baseline="0">
                          <a:solidFill>
                            <a:schemeClr val="bg1"/>
                          </a:solidFill>
                          <a:latin typeface="+mn-lt"/>
                          <a:ea typeface="+mn-ea"/>
                          <a:cs typeface="+mn-cs"/>
                        </a:defRPr>
                      </a:pPr>
                      <a:t>[PERCENTAGE]</a:t>
                    </a:fld>
                    <a:r>
                      <a:rPr lang="en-GB" sz="1100" baseline="0">
                        <a:solidFill>
                          <a:schemeClr val="bg1"/>
                        </a:solidFill>
                      </a:rPr>
                      <a:t>)</a:t>
                    </a:r>
                  </a:p>
                </c:rich>
              </c:tx>
              <c:spPr>
                <a:noFill/>
                <a:ln>
                  <a:noFill/>
                </a:ln>
                <a:effectLst/>
              </c:sp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7196804813291242"/>
                      <c:h val="0.19175298639817262"/>
                    </c:manualLayout>
                  </c15:layout>
                  <c15:dlblFieldTable/>
                  <c15:showDataLabelsRange val="0"/>
                </c:ext>
                <c:ext xmlns:c16="http://schemas.microsoft.com/office/drawing/2014/chart" uri="{C3380CC4-5D6E-409C-BE32-E72D297353CC}">
                  <c16:uniqueId val="{00000005-E1E6-41C0-B937-EFDC461496FB}"/>
                </c:ext>
              </c:extLst>
            </c:dLbl>
            <c:dLbl>
              <c:idx val="3"/>
              <c:layout>
                <c:manualLayout>
                  <c:x val="0"/>
                  <c:y val="-7.0002236962104267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fld id="{BD1CC7AB-BDD7-4295-B7EB-10F92A3022D0}" type="CATEGORYNAME">
                      <a:rPr lang="en-GB" sz="1100"/>
                      <a:pPr>
                        <a:defRPr sz="1100" b="0" i="0" u="none" strike="noStrike" kern="1200" baseline="0">
                          <a:solidFill>
                            <a:schemeClr val="tx1"/>
                          </a:solidFill>
                          <a:latin typeface="+mn-lt"/>
                          <a:ea typeface="+mn-ea"/>
                          <a:cs typeface="+mn-cs"/>
                        </a:defRPr>
                      </a:pPr>
                      <a:t>[CATEGORY NAME]</a:t>
                    </a:fld>
                    <a:r>
                      <a:rPr lang="en-GB" sz="1100" baseline="0"/>
                      <a:t>
£774m (</a:t>
                    </a:r>
                    <a:fld id="{3B665A93-6EE7-4A27-9EAC-D2434A1E1CB8}" type="PERCENTAGE">
                      <a:rPr lang="en-GB" sz="1100" baseline="0"/>
                      <a:pPr>
                        <a:defRPr sz="1100" b="0" i="0" u="none" strike="noStrike" kern="1200" baseline="0">
                          <a:solidFill>
                            <a:schemeClr val="tx1"/>
                          </a:solidFill>
                          <a:latin typeface="+mn-lt"/>
                          <a:ea typeface="+mn-ea"/>
                          <a:cs typeface="+mn-cs"/>
                        </a:defRPr>
                      </a:pPr>
                      <a:t>[PERCENTAGE]</a:t>
                    </a:fld>
                    <a:r>
                      <a:rPr lang="en-GB" sz="1100" baseline="0"/>
                      <a:t>)</a:t>
                    </a:r>
                  </a:p>
                </c:rich>
              </c:tx>
              <c:spPr>
                <a:noFill/>
                <a:ln>
                  <a:noFill/>
                </a:ln>
                <a:effectLst/>
              </c:sp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1267719995274287"/>
                      <c:h val="0.20536096571982101"/>
                    </c:manualLayout>
                  </c15:layout>
                  <c15:dlblFieldTable/>
                  <c15:showDataLabelsRange val="0"/>
                </c:ext>
                <c:ext xmlns:c16="http://schemas.microsoft.com/office/drawing/2014/chart" uri="{C3380CC4-5D6E-409C-BE32-E72D297353CC}">
                  <c16:uniqueId val="{00000007-E1E6-41C0-B937-EFDC461496FB}"/>
                </c:ext>
              </c:extLst>
            </c:dLbl>
            <c:dLbl>
              <c:idx val="4"/>
              <c:layout>
                <c:manualLayout>
                  <c:x val="0.14902755126887457"/>
                  <c:y val="-0.18246209057773341"/>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fld id="{611B8E0B-38E3-4671-8BE0-EDA7A179317F}" type="CATEGORYNAME">
                      <a:rPr lang="en-GB" sz="1100"/>
                      <a:pPr>
                        <a:defRPr sz="1100" b="0" i="0" u="none" strike="noStrike" kern="1200" baseline="0">
                          <a:solidFill>
                            <a:schemeClr val="tx1"/>
                          </a:solidFill>
                          <a:latin typeface="+mn-lt"/>
                          <a:ea typeface="+mn-ea"/>
                          <a:cs typeface="+mn-cs"/>
                        </a:defRPr>
                      </a:pPr>
                      <a:t>[CATEGORY NAME]</a:t>
                    </a:fld>
                    <a:r>
                      <a:rPr lang="en-GB" sz="1100" baseline="0"/>
                      <a:t>
£443m (</a:t>
                    </a:r>
                    <a:fld id="{7993F7E2-6206-4C15-B44C-14A011E479BE}" type="PERCENTAGE">
                      <a:rPr lang="en-GB" sz="1100" baseline="0"/>
                      <a:pPr>
                        <a:defRPr sz="1100" b="0" i="0" u="none" strike="noStrike" kern="1200" baseline="0">
                          <a:solidFill>
                            <a:schemeClr val="tx1"/>
                          </a:solidFill>
                          <a:latin typeface="+mn-lt"/>
                          <a:ea typeface="+mn-ea"/>
                          <a:cs typeface="+mn-cs"/>
                        </a:defRPr>
                      </a:pPr>
                      <a:t>[PERCENTAGE]</a:t>
                    </a:fld>
                    <a:r>
                      <a:rPr lang="en-GB" sz="1100" baseline="0"/>
                      <a:t>)</a:t>
                    </a:r>
                  </a:p>
                </c:rich>
              </c:tx>
              <c:spPr>
                <a:noFill/>
                <a:ln>
                  <a:noFill/>
                </a:ln>
                <a:effectLst/>
              </c:sp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1188120599002791"/>
                      <c:h val="0.15118599479526731"/>
                    </c:manualLayout>
                  </c15:layout>
                  <c15:dlblFieldTable/>
                  <c15:showDataLabelsRange val="0"/>
                </c:ext>
                <c:ext xmlns:c16="http://schemas.microsoft.com/office/drawing/2014/chart" uri="{C3380CC4-5D6E-409C-BE32-E72D297353CC}">
                  <c16:uniqueId val="{00000009-E1E6-41C0-B937-EFDC461496FB}"/>
                </c:ext>
              </c:extLst>
            </c:dLbl>
            <c:dLbl>
              <c:idx val="5"/>
              <c:layout>
                <c:manualLayout>
                  <c:x val="0.30300494143329171"/>
                  <c:y val="-6.6721696609231065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fld id="{691B06E7-33CF-403F-B739-1D0C00E8599E}" type="CATEGORYNAME">
                      <a:rPr lang="en-GB">
                        <a:solidFill>
                          <a:schemeClr val="tx1"/>
                        </a:solidFill>
                      </a:rPr>
                      <a:pPr>
                        <a:defRPr sz="1100" b="0" i="0" u="none" strike="noStrike" kern="1200" baseline="0">
                          <a:solidFill>
                            <a:schemeClr val="tx1"/>
                          </a:solidFill>
                          <a:latin typeface="+mn-lt"/>
                          <a:ea typeface="+mn-ea"/>
                          <a:cs typeface="+mn-cs"/>
                        </a:defRPr>
                      </a:pPr>
                      <a:t>[CATEGORY NAME]</a:t>
                    </a:fld>
                    <a:r>
                      <a:rPr lang="en-GB" baseline="0" dirty="0">
                        <a:solidFill>
                          <a:schemeClr val="tx1"/>
                        </a:solidFill>
                      </a:rPr>
                      <a:t>
£2.7bn (</a:t>
                    </a:r>
                    <a:fld id="{699ECB5E-3674-4487-8B36-4AE4672E3BE5}" type="PERCENTAGE">
                      <a:rPr lang="en-GB" baseline="0">
                        <a:solidFill>
                          <a:schemeClr val="tx1"/>
                        </a:solidFill>
                      </a:rPr>
                      <a:pPr>
                        <a:defRPr sz="1100" b="0" i="0" u="none" strike="noStrike" kern="1200" baseline="0">
                          <a:solidFill>
                            <a:schemeClr val="tx1"/>
                          </a:solidFill>
                          <a:latin typeface="+mn-lt"/>
                          <a:ea typeface="+mn-ea"/>
                          <a:cs typeface="+mn-cs"/>
                        </a:defRPr>
                      </a:pPr>
                      <a:t>[PERCENTAGE]</a:t>
                    </a:fld>
                    <a:r>
                      <a:rPr lang="en-GB" baseline="0" dirty="0">
                        <a:solidFill>
                          <a:schemeClr val="tx1"/>
                        </a:solidFill>
                      </a:rPr>
                      <a:t>)</a:t>
                    </a:r>
                  </a:p>
                </c:rich>
              </c:tx>
              <c:spPr>
                <a:noFill/>
                <a:ln>
                  <a:noFill/>
                </a:ln>
                <a:effectLst/>
              </c:sp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0834851650825196"/>
                      <c:h val="0.1051402554995359"/>
                    </c:manualLayout>
                  </c15:layout>
                  <c15:dlblFieldTable/>
                  <c15:showDataLabelsRange val="0"/>
                </c:ext>
                <c:ext xmlns:c16="http://schemas.microsoft.com/office/drawing/2014/chart" uri="{C3380CC4-5D6E-409C-BE32-E72D297353CC}">
                  <c16:uniqueId val="{0000000B-E1E6-41C0-B937-EFDC461496F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ysClr val="windowText" lastClr="000000">
                      <a:lumMod val="35000"/>
                      <a:lumOff val="65000"/>
                    </a:sys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Crime and anti-social behaviour</c:v>
                </c:pt>
                <c:pt idx="1">
                  <c:v>School absence and exclusion</c:v>
                </c:pt>
                <c:pt idx="2">
                  <c:v>Children's social care</c:v>
                </c:pt>
                <c:pt idx="3">
                  <c:v>Child injuries and mental health problems</c:v>
                </c:pt>
                <c:pt idx="4">
                  <c:v>Youth substance misuse</c:v>
                </c:pt>
                <c:pt idx="5">
                  <c:v>Youth economic inactivity</c:v>
                </c:pt>
              </c:strCache>
            </c:strRef>
          </c:cat>
          <c:val>
            <c:numRef>
              <c:f>Sheet1!$B$2:$B$7</c:f>
              <c:numCache>
                <c:formatCode>_-* #,##0_-;\-* #,##0_-;_-* "-"??_-;_-@_-</c:formatCode>
                <c:ptCount val="6"/>
                <c:pt idx="0">
                  <c:v>5864.3373493975905</c:v>
                </c:pt>
                <c:pt idx="1">
                  <c:v>655</c:v>
                </c:pt>
                <c:pt idx="2">
                  <c:v>6181</c:v>
                </c:pt>
                <c:pt idx="3">
                  <c:v>774</c:v>
                </c:pt>
                <c:pt idx="4">
                  <c:v>443</c:v>
                </c:pt>
                <c:pt idx="5">
                  <c:v>2667</c:v>
                </c:pt>
              </c:numCache>
            </c:numRef>
          </c:val>
          <c:extLst xmlns:c16r2="http://schemas.microsoft.com/office/drawing/2015/06/chart">
            <c:ext xmlns:c16="http://schemas.microsoft.com/office/drawing/2014/chart" uri="{C3380CC4-5D6E-409C-BE32-E72D297353CC}">
              <c16:uniqueId val="{0000000C-E1E6-41C0-B937-EFDC461496FB}"/>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27094134832841E-2"/>
          <c:y val="9.7222222222222224E-2"/>
          <c:w val="0.88269512909467784"/>
          <c:h val="0.83457932341790608"/>
        </c:manualLayout>
      </c:layout>
      <c:barChart>
        <c:barDir val="col"/>
        <c:grouping val="clustered"/>
        <c:varyColors val="0"/>
        <c:ser>
          <c:idx val="2"/>
          <c:order val="0"/>
          <c:tx>
            <c:strRef>
              <c:f>'[180111_NILateSpend_Analysis_WT_2data.xlsx]A3 Gaphs'!$U$234</c:f>
              <c:strCache>
                <c:ptCount val="1"/>
                <c:pt idx="0">
                  <c:v>Total</c:v>
                </c:pt>
              </c:strCache>
            </c:strRef>
          </c:tx>
          <c:spPr>
            <a:solidFill>
              <a:srgbClr val="B889DB"/>
            </a:solidFill>
            <a:ln>
              <a:noFill/>
            </a:ln>
            <a:effectLst/>
          </c:spPr>
          <c:invertIfNegative val="0"/>
          <c:dLbls>
            <c:dLbl>
              <c:idx val="27"/>
              <c:layout>
                <c:manualLayout>
                  <c:x val="-5.4701158302543636E-2"/>
                  <c:y val="-6.0185185185185182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BF5-4438-BC50-4A61AF1D5882}"/>
                </c:ext>
              </c:extLst>
            </c:dLbl>
            <c:dLbl>
              <c:idx val="28"/>
              <c:layout>
                <c:manualLayout>
                  <c:x val="-9.6833290619821599E-2"/>
                  <c:y val="-0.1342592592592592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BF5-4438-BC50-4A61AF1D5882}"/>
                </c:ext>
              </c:extLst>
            </c:dLbl>
            <c:dLbl>
              <c:idx val="30"/>
              <c:layout>
                <c:manualLayout>
                  <c:x val="-7.0630172915651934E-2"/>
                  <c:y val="-0.1111111111111111"/>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BF5-4438-BC50-4A61AF1D5882}"/>
                </c:ext>
              </c:extLst>
            </c:dLbl>
            <c:dLbl>
              <c:idx val="32"/>
              <c:layout>
                <c:manualLayout>
                  <c:x val="-4.3289460819270535E-2"/>
                  <c:y val="-0.22685185185185186"/>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BF5-4438-BC50-4A61AF1D5882}"/>
                </c:ext>
              </c:extLst>
            </c:dLbl>
            <c:dLbl>
              <c:idx val="33"/>
              <c:layout>
                <c:manualLayout>
                  <c:x val="-0.13715075108366445"/>
                  <c:y val="-0.29166666666666669"/>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BF5-4438-BC50-4A61AF1D5882}"/>
                </c:ext>
              </c:extLst>
            </c:dLbl>
            <c:dLbl>
              <c:idx val="34"/>
              <c:layout>
                <c:manualLayout>
                  <c:x val="-6.3913600889757866E-2"/>
                  <c:y val="-0.30092592592592599"/>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BF5-4438-BC50-4A61AF1D5882}"/>
                </c:ext>
              </c:extLst>
            </c:dLbl>
            <c:dLbl>
              <c:idx val="37"/>
              <c:layout>
                <c:manualLayout>
                  <c:x val="-4.3342713678750762E-2"/>
                  <c:y val="-0.2569444444444444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3551544584246106"/>
                      <c:h val="0.16196777486147565"/>
                    </c:manualLayout>
                  </c15:layout>
                </c:ext>
                <c:ext xmlns:c16="http://schemas.microsoft.com/office/drawing/2014/chart" uri="{C3380CC4-5D6E-409C-BE32-E72D297353CC}">
                  <c16:uniqueId val="{00000006-4BF5-4438-BC50-4A61AF1D5882}"/>
                </c:ext>
              </c:extLst>
            </c:dLbl>
            <c:dLbl>
              <c:idx val="85"/>
              <c:layout>
                <c:manualLayout>
                  <c:x val="-0.17139977929659259"/>
                  <c:y val="-8.5648148148148195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5530591626779081"/>
                      <c:h val="0.13875000000000001"/>
                    </c:manualLayout>
                  </c15:layout>
                </c:ext>
                <c:ext xmlns:c16="http://schemas.microsoft.com/office/drawing/2014/chart" uri="{C3380CC4-5D6E-409C-BE32-E72D297353CC}">
                  <c16:uniqueId val="{00000007-4BF5-4438-BC50-4A61AF1D5882}"/>
                </c:ext>
              </c:extLst>
            </c:dLbl>
            <c:dLbl>
              <c:idx val="86"/>
              <c:layout>
                <c:manualLayout>
                  <c:x val="-0.1346750875891326"/>
                  <c:y val="-6.944444444444444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BF5-4438-BC50-4A61AF1D5882}"/>
                </c:ext>
              </c:extLst>
            </c:dLbl>
            <c:dLbl>
              <c:idx val="87"/>
              <c:layout>
                <c:manualLayout>
                  <c:x val="-0.22349809777954158"/>
                  <c:y val="-0.17361092884222806"/>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5025719280725558"/>
                      <c:h val="0.13418999708369786"/>
                    </c:manualLayout>
                  </c15:layout>
                </c:ext>
                <c:ext xmlns:c16="http://schemas.microsoft.com/office/drawing/2014/chart" uri="{C3380CC4-5D6E-409C-BE32-E72D297353CC}">
                  <c16:uniqueId val="{00000009-4BF5-4438-BC50-4A61AF1D5882}"/>
                </c:ext>
              </c:extLst>
            </c:dLbl>
            <c:dLbl>
              <c:idx val="88"/>
              <c:layout>
                <c:manualLayout>
                  <c:x val="-0.13442516780720851"/>
                  <c:y val="-9.7222222222222224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BF5-4438-BC50-4A61AF1D5882}"/>
                </c:ext>
              </c:extLst>
            </c:dLbl>
            <c:dLbl>
              <c:idx val="91"/>
              <c:layout>
                <c:manualLayout>
                  <c:x val="-0.19858868978266805"/>
                  <c:y val="-0.35185185185185186"/>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BF5-4438-BC50-4A61AF1D5882}"/>
                </c:ext>
              </c:extLst>
            </c:dLbl>
            <c:dLbl>
              <c:idx val="92"/>
              <c:layout>
                <c:manualLayout>
                  <c:x val="-0.18698297932074026"/>
                  <c:y val="-0.2476851851851851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3192329036987152"/>
                      <c:h val="0.18974555263925341"/>
                    </c:manualLayout>
                  </c15:layout>
                </c:ext>
                <c:ext xmlns:c16="http://schemas.microsoft.com/office/drawing/2014/chart" uri="{C3380CC4-5D6E-409C-BE32-E72D297353CC}">
                  <c16:uniqueId val="{0000000C-4BF5-4438-BC50-4A61AF1D5882}"/>
                </c:ext>
              </c:extLst>
            </c:dLbl>
            <c:dLbl>
              <c:idx val="93"/>
              <c:layout>
                <c:manualLayout>
                  <c:x val="-0.21189670808138705"/>
                  <c:y val="-0.2754627806940799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3646441895156261"/>
                      <c:h val="0.13418999708369786"/>
                    </c:manualLayout>
                  </c15:layout>
                </c:ext>
                <c:ext xmlns:c16="http://schemas.microsoft.com/office/drawing/2014/chart" uri="{C3380CC4-5D6E-409C-BE32-E72D297353CC}">
                  <c16:uniqueId val="{0000000D-4BF5-4438-BC50-4A61AF1D5882}"/>
                </c:ext>
              </c:extLst>
            </c:dLbl>
            <c:dLbl>
              <c:idx val="96"/>
              <c:layout>
                <c:manualLayout>
                  <c:x val="-0.21382532624871495"/>
                  <c:y val="-0.23379611402741324"/>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3614331208336122"/>
                      <c:h val="0.13418999708369786"/>
                    </c:manualLayout>
                  </c15:layout>
                </c:ext>
                <c:ext xmlns:c16="http://schemas.microsoft.com/office/drawing/2014/chart" uri="{C3380CC4-5D6E-409C-BE32-E72D297353CC}">
                  <c16:uniqueId val="{0000000E-4BF5-4438-BC50-4A61AF1D5882}"/>
                </c:ext>
              </c:extLst>
            </c:dLbl>
            <c:dLbl>
              <c:idx val="118"/>
              <c:layout>
                <c:manualLayout>
                  <c:x val="-0.17201389281328572"/>
                  <c:y val="-0.2407407407407407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4663372492096621"/>
                      <c:h val="0.16659740449110527"/>
                    </c:manualLayout>
                  </c15:layout>
                </c:ext>
                <c:ext xmlns:c16="http://schemas.microsoft.com/office/drawing/2014/chart" uri="{C3380CC4-5D6E-409C-BE32-E72D297353CC}">
                  <c16:uniqueId val="{0000000F-4BF5-4438-BC50-4A61AF1D5882}"/>
                </c:ext>
              </c:extLst>
            </c:dLbl>
            <c:dLbl>
              <c:idx val="119"/>
              <c:layout>
                <c:manualLayout>
                  <c:x val="-0.15601182365669561"/>
                  <c:y val="-0.18981463254593176"/>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5596050944675729"/>
                      <c:h val="0.13881962671332748"/>
                    </c:manualLayout>
                  </c15:layout>
                </c:ext>
                <c:ext xmlns:c16="http://schemas.microsoft.com/office/drawing/2014/chart" uri="{C3380CC4-5D6E-409C-BE32-E72D297353CC}">
                  <c16:uniqueId val="{00000010-4BF5-4438-BC50-4A61AF1D5882}"/>
                </c:ext>
              </c:extLst>
            </c:dLbl>
            <c:dLbl>
              <c:idx val="120"/>
              <c:layout>
                <c:manualLayout>
                  <c:x val="-0.16434925943080589"/>
                  <c:y val="-0.375"/>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BF5-4438-BC50-4A61AF1D5882}"/>
                </c:ext>
              </c:extLst>
            </c:dLbl>
            <c:dLbl>
              <c:idx val="121"/>
              <c:layout>
                <c:manualLayout>
                  <c:x val="-0.16643717254996754"/>
                  <c:y val="-0.16666666666666666"/>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0477436344732985"/>
                      <c:h val="0.17585666375036454"/>
                    </c:manualLayout>
                  </c15:layout>
                </c:ext>
                <c:ext xmlns:c16="http://schemas.microsoft.com/office/drawing/2014/chart" uri="{C3380CC4-5D6E-409C-BE32-E72D297353CC}">
                  <c16:uniqueId val="{00000012-4BF5-4438-BC50-4A61AF1D5882}"/>
                </c:ext>
              </c:extLst>
            </c:dLbl>
            <c:dLbl>
              <c:idx val="122"/>
              <c:layout>
                <c:manualLayout>
                  <c:x val="-0.12992246064812416"/>
                  <c:y val="-9.7222222222222224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5296197166471165"/>
                      <c:h val="0.19423629337999418"/>
                    </c:manualLayout>
                  </c15:layout>
                </c:ext>
                <c:ext xmlns:c16="http://schemas.microsoft.com/office/drawing/2014/chart" uri="{C3380CC4-5D6E-409C-BE32-E72D297353CC}">
                  <c16:uniqueId val="{00000013-4BF5-4438-BC50-4A61AF1D5882}"/>
                </c:ext>
              </c:extLst>
            </c:dLbl>
            <c:dLbl>
              <c:idx val="123"/>
              <c:layout>
                <c:manualLayout>
                  <c:x val="-0.17820280869787067"/>
                  <c:y val="-0.3819444444444444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6639504842310215"/>
                      <c:h val="0.16652777777777777"/>
                    </c:manualLayout>
                  </c15:layout>
                </c:ext>
                <c:ext xmlns:c16="http://schemas.microsoft.com/office/drawing/2014/chart" uri="{C3380CC4-5D6E-409C-BE32-E72D297353CC}">
                  <c16:uniqueId val="{00000014-4BF5-4438-BC50-4A61AF1D5882}"/>
                </c:ext>
              </c:extLst>
            </c:dLbl>
            <c:dLbl>
              <c:idx val="124"/>
              <c:layout>
                <c:manualLayout>
                  <c:x val="-4.0743302956399371E-2"/>
                  <c:y val="-0.34287620297462817"/>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6192949337687224"/>
                      <c:h val="0.23590296004666084"/>
                    </c:manualLayout>
                  </c15:layout>
                </c:ext>
                <c:ext xmlns:c16="http://schemas.microsoft.com/office/drawing/2014/chart" uri="{C3380CC4-5D6E-409C-BE32-E72D297353CC}">
                  <c16:uniqueId val="{00000015-4BF5-4438-BC50-4A61AF1D5882}"/>
                </c:ext>
              </c:extLst>
            </c:dLbl>
            <c:dLbl>
              <c:idx val="127"/>
              <c:layout>
                <c:manualLayout>
                  <c:x val="-5.4681424192762867E-2"/>
                  <c:y val="-0.37037037037037035"/>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4BF5-4438-BC50-4A61AF1D5882}"/>
                </c:ext>
              </c:extLst>
            </c:dLbl>
            <c:dLbl>
              <c:idx val="128"/>
              <c:layout>
                <c:manualLayout>
                  <c:x val="-2.1102569833817038E-2"/>
                  <c:y val="-0.378637748406449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4396391349769033"/>
                      <c:h val="0.11931547619047619"/>
                    </c:manualLayout>
                  </c15:layout>
                </c:ext>
                <c:ext xmlns:c16="http://schemas.microsoft.com/office/drawing/2014/chart" uri="{C3380CC4-5D6E-409C-BE32-E72D297353CC}">
                  <c16:uniqueId val="{00000017-4BF5-4438-BC50-4A61AF1D5882}"/>
                </c:ext>
              </c:extLst>
            </c:dLbl>
            <c:dLbl>
              <c:idx val="129"/>
              <c:layout>
                <c:manualLayout>
                  <c:x val="-1.8237095705400788E-2"/>
                  <c:y val="-0.43055555555555558"/>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4BF5-4438-BC50-4A61AF1D5882}"/>
                </c:ext>
              </c:extLst>
            </c:dLbl>
            <c:dLbl>
              <c:idx val="130"/>
              <c:layout>
                <c:manualLayout>
                  <c:x val="0.11290122909686695"/>
                  <c:y val="-0.40740740740740738"/>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0689088203397676"/>
                      <c:h val="0.1711574074074074"/>
                    </c:manualLayout>
                  </c15:layout>
                </c:ext>
                <c:ext xmlns:c16="http://schemas.microsoft.com/office/drawing/2014/chart" uri="{C3380CC4-5D6E-409C-BE32-E72D297353CC}">
                  <c16:uniqueId val="{00000019-4BF5-4438-BC50-4A61AF1D5882}"/>
                </c:ext>
              </c:extLst>
            </c:dLbl>
            <c:dLbl>
              <c:idx val="135"/>
              <c:layout>
                <c:manualLayout>
                  <c:x val="-2.6142298348185697E-2"/>
                  <c:y val="-0.2407407407407407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5719779229131853"/>
                      <c:h val="0.18511592300962379"/>
                    </c:manualLayout>
                  </c15:layout>
                </c:ext>
                <c:ext xmlns:c16="http://schemas.microsoft.com/office/drawing/2014/chart" uri="{C3380CC4-5D6E-409C-BE32-E72D297353CC}">
                  <c16:uniqueId val="{0000001A-4BF5-4438-BC50-4A61AF1D5882}"/>
                </c:ext>
              </c:extLst>
            </c:dLbl>
            <c:dLbl>
              <c:idx val="136"/>
              <c:layout>
                <c:manualLayout>
                  <c:x val="-3.3784071601925474E-2"/>
                  <c:y val="-0.27083333333333331"/>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2712797016655358"/>
                      <c:h val="0.12493073782443861"/>
                    </c:manualLayout>
                  </c15:layout>
                </c:ext>
                <c:ext xmlns:c16="http://schemas.microsoft.com/office/drawing/2014/chart" uri="{C3380CC4-5D6E-409C-BE32-E72D297353CC}">
                  <c16:uniqueId val="{0000001B-4BF5-4438-BC50-4A61AF1D5882}"/>
                </c:ext>
              </c:extLst>
            </c:dLbl>
            <c:dLbl>
              <c:idx val="137"/>
              <c:layout>
                <c:manualLayout>
                  <c:x val="4.0950716610580508E-2"/>
                  <c:y val="-0.39814814814814814"/>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3619190883558882"/>
                      <c:h val="0.18041666666666667"/>
                    </c:manualLayout>
                  </c15:layout>
                </c:ext>
                <c:ext xmlns:c16="http://schemas.microsoft.com/office/drawing/2014/chart" uri="{C3380CC4-5D6E-409C-BE32-E72D297353CC}">
                  <c16:uniqueId val="{0000001C-4BF5-4438-BC50-4A61AF1D5882}"/>
                </c:ext>
              </c:extLst>
            </c:dLbl>
            <c:dLbl>
              <c:idx val="138"/>
              <c:layout>
                <c:manualLayout>
                  <c:x val="0.11156826918488053"/>
                  <c:y val="-0.24537037037037038"/>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4132903983474487"/>
                      <c:h val="0.18041666666666667"/>
                    </c:manualLayout>
                  </c15:layout>
                </c:ext>
                <c:ext xmlns:c16="http://schemas.microsoft.com/office/drawing/2014/chart" uri="{C3380CC4-5D6E-409C-BE32-E72D297353CC}">
                  <c16:uniqueId val="{0000001D-4BF5-4438-BC50-4A61AF1D5882}"/>
                </c:ext>
              </c:extLst>
            </c:dLbl>
            <c:dLbl>
              <c:idx val="139"/>
              <c:layout>
                <c:manualLayout>
                  <c:x val="0.13769537889939282"/>
                  <c:y val="-0.3726850029163021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7.9000618055280511E-2"/>
                      <c:h val="0.1434492563429571"/>
                    </c:manualLayout>
                  </c15:layout>
                </c:ext>
                <c:ext xmlns:c16="http://schemas.microsoft.com/office/drawing/2014/chart" uri="{C3380CC4-5D6E-409C-BE32-E72D297353CC}">
                  <c16:uniqueId val="{0000001E-4BF5-4438-BC50-4A61AF1D5882}"/>
                </c:ext>
              </c:extLst>
            </c:dLbl>
            <c:dLbl>
              <c:idx val="140"/>
              <c:layout>
                <c:manualLayout>
                  <c:x val="0.10788398364787781"/>
                  <c:y val="-0.25694426217556138"/>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9.5340744613001016E-2"/>
                      <c:h val="0.17578703703703702"/>
                    </c:manualLayout>
                  </c15:layout>
                </c:ext>
                <c:ext xmlns:c16="http://schemas.microsoft.com/office/drawing/2014/chart" uri="{C3380CC4-5D6E-409C-BE32-E72D297353CC}">
                  <c16:uniqueId val="{0000001F-4BF5-4438-BC50-4A61AF1D5882}"/>
                </c:ext>
              </c:extLst>
            </c:dLbl>
            <c:dLbl>
              <c:idx val="141"/>
              <c:layout>
                <c:manualLayout>
                  <c:x val="0.10159596360469535"/>
                  <c:y val="-6.712962962962967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2827763380847687"/>
                      <c:h val="0.19900481189851268"/>
                    </c:manualLayout>
                  </c15:layout>
                </c:ext>
                <c:ext xmlns:c16="http://schemas.microsoft.com/office/drawing/2014/chart" uri="{C3380CC4-5D6E-409C-BE32-E72D297353CC}">
                  <c16:uniqueId val="{00000020-4BF5-4438-BC50-4A61AF1D5882}"/>
                </c:ext>
              </c:extLst>
            </c:dLbl>
            <c:dLbl>
              <c:idx val="142"/>
              <c:layout>
                <c:manualLayout>
                  <c:x val="8.8929873596769002E-2"/>
                  <c:y val="-6.9444079906678377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4136420544757869"/>
                      <c:h val="0.15733814523184603"/>
                    </c:manualLayout>
                  </c15:layout>
                </c:ext>
                <c:ext xmlns:c16="http://schemas.microsoft.com/office/drawing/2014/chart" uri="{C3380CC4-5D6E-409C-BE32-E72D297353CC}">
                  <c16:uniqueId val="{00000021-4BF5-4438-BC50-4A61AF1D5882}"/>
                </c:ext>
              </c:extLst>
            </c:dLbl>
            <c:dLbl>
              <c:idx val="143"/>
              <c:layout>
                <c:manualLayout>
                  <c:x val="8.657892163854107E-2"/>
                  <c:y val="-1.388888888888888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4BF5-4438-BC50-4A61AF1D5882}"/>
                </c:ext>
              </c:extLst>
            </c:dLbl>
            <c:dLbl>
              <c:idx val="146"/>
              <c:layout>
                <c:manualLayout>
                  <c:x val="7.7488314267492267E-2"/>
                  <c:y val="-9.2588947214931883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8.5963755616372498E-2"/>
                      <c:h val="0.22215296004666082"/>
                    </c:manualLayout>
                  </c15:layout>
                </c:ext>
                <c:ext xmlns:c16="http://schemas.microsoft.com/office/drawing/2014/chart" uri="{C3380CC4-5D6E-409C-BE32-E72D297353CC}">
                  <c16:uniqueId val="{00000023-4BF5-4438-BC50-4A61AF1D5882}"/>
                </c:ext>
              </c:extLst>
            </c:dLbl>
            <c:dLbl>
              <c:idx val="147"/>
              <c:layout>
                <c:manualLayout>
                  <c:x val="6.3016342925933014E-2"/>
                  <c:y val="-1.355768028996382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1579771963910236"/>
                      <c:h val="6.9375182268883048E-2"/>
                    </c:manualLayout>
                  </c15:layout>
                </c:ext>
                <c:ext xmlns:c16="http://schemas.microsoft.com/office/drawing/2014/chart" uri="{C3380CC4-5D6E-409C-BE32-E72D297353CC}">
                  <c16:uniqueId val="{00000024-4BF5-4438-BC50-4A61AF1D5882}"/>
                </c:ext>
              </c:extLst>
            </c:dLbl>
            <c:dLbl>
              <c:idx val="148"/>
              <c:layout>
                <c:manualLayout>
                  <c:x val="5.5492279512532126E-2"/>
                  <c:y val="-6.250018226888309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1033394969298894"/>
                      <c:h val="0.18974555263925341"/>
                    </c:manualLayout>
                  </c15:layout>
                </c:ext>
                <c:ext xmlns:c16="http://schemas.microsoft.com/office/drawing/2014/chart" uri="{C3380CC4-5D6E-409C-BE32-E72D297353CC}">
                  <c16:uniqueId val="{00000025-4BF5-4438-BC50-4A61AF1D588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'[180111_NILateSpend_Analysis_WT_2data.xlsx]A3 Gaphs'!$R$235:$R$397</c:f>
              <c:strCache>
                <c:ptCount val="148"/>
                <c:pt idx="33">
                  <c:v>Belfast</c:v>
                </c:pt>
                <c:pt idx="37">
                  <c:v>Derry &amp; Strabane</c:v>
                </c:pt>
                <c:pt idx="87">
                  <c:v>Fermanagh &amp; Omagh</c:v>
                </c:pt>
                <c:pt idx="91">
                  <c:v>Causeway Coast &amp; Glens</c:v>
                </c:pt>
                <c:pt idx="122">
                  <c:v>Armagh City, Banbridge &amp; Craigavon</c:v>
                </c:pt>
                <c:pt idx="123">
                  <c:v>Mid &amp; East Antrim</c:v>
                </c:pt>
                <c:pt idx="128">
                  <c:v>Antrim &amp; Newtownabbey</c:v>
                </c:pt>
                <c:pt idx="130">
                  <c:v>Newry, Mourne &amp; Down</c:v>
                </c:pt>
                <c:pt idx="138">
                  <c:v>Ards &amp; North Down</c:v>
                </c:pt>
                <c:pt idx="141">
                  <c:v>Lisburn &amp; Castlereagh</c:v>
                </c:pt>
                <c:pt idx="147">
                  <c:v>Mid-Ulster</c:v>
                </c:pt>
              </c:strCache>
            </c:strRef>
          </c:cat>
          <c:val>
            <c:numRef>
              <c:f>'[180111_NILateSpend_Analysis_WT_2data.xlsx]A3 Gaphs'!$U$235:$U$397</c:f>
              <c:numCache>
                <c:formatCode>"£"#,##0</c:formatCode>
                <c:ptCount val="163"/>
                <c:pt idx="0">
                  <c:v>531.18624295586824</c:v>
                </c:pt>
                <c:pt idx="1">
                  <c:v>462.39647291279823</c:v>
                </c:pt>
                <c:pt idx="2">
                  <c:v>461.05133218338051</c:v>
                </c:pt>
                <c:pt idx="3">
                  <c:v>447.61696163040983</c:v>
                </c:pt>
                <c:pt idx="4">
                  <c:v>429.92523357168227</c:v>
                </c:pt>
                <c:pt idx="5">
                  <c:v>427.69250655375413</c:v>
                </c:pt>
                <c:pt idx="6">
                  <c:v>427.08227738379304</c:v>
                </c:pt>
                <c:pt idx="7">
                  <c:v>414.03839240035876</c:v>
                </c:pt>
                <c:pt idx="8">
                  <c:v>405.16235345029042</c:v>
                </c:pt>
                <c:pt idx="9">
                  <c:v>401.31500008390049</c:v>
                </c:pt>
                <c:pt idx="10">
                  <c:v>400.92658532393415</c:v>
                </c:pt>
                <c:pt idx="11">
                  <c:v>398.95169920714699</c:v>
                </c:pt>
                <c:pt idx="12">
                  <c:v>398.26795982662566</c:v>
                </c:pt>
                <c:pt idx="13">
                  <c:v>396.38108355937612</c:v>
                </c:pt>
                <c:pt idx="14">
                  <c:v>395.35433871569728</c:v>
                </c:pt>
                <c:pt idx="15">
                  <c:v>390.04182969162679</c:v>
                </c:pt>
                <c:pt idx="16">
                  <c:v>387.63046439992956</c:v>
                </c:pt>
                <c:pt idx="17">
                  <c:v>384.14169823063133</c:v>
                </c:pt>
                <c:pt idx="18">
                  <c:v>380.22320191460119</c:v>
                </c:pt>
                <c:pt idx="19">
                  <c:v>378.78443912112937</c:v>
                </c:pt>
                <c:pt idx="20">
                  <c:v>377.44061204342347</c:v>
                </c:pt>
                <c:pt idx="21">
                  <c:v>376.83921613589155</c:v>
                </c:pt>
                <c:pt idx="22">
                  <c:v>376.63597280956259</c:v>
                </c:pt>
                <c:pt idx="23">
                  <c:v>372.44128451687618</c:v>
                </c:pt>
                <c:pt idx="24">
                  <c:v>368.54146195207892</c:v>
                </c:pt>
                <c:pt idx="25">
                  <c:v>367.75766537207056</c:v>
                </c:pt>
                <c:pt idx="26">
                  <c:v>367.45498833052739</c:v>
                </c:pt>
                <c:pt idx="27">
                  <c:v>362.73396082664055</c:v>
                </c:pt>
                <c:pt idx="28">
                  <c:v>360.89234311203774</c:v>
                </c:pt>
                <c:pt idx="29">
                  <c:v>359.26255901152376</c:v>
                </c:pt>
                <c:pt idx="30">
                  <c:v>355.79222048150768</c:v>
                </c:pt>
                <c:pt idx="31">
                  <c:v>354.37457769641856</c:v>
                </c:pt>
                <c:pt idx="32">
                  <c:v>353.14346132356286</c:v>
                </c:pt>
                <c:pt idx="33">
                  <c:v>349.69508650221184</c:v>
                </c:pt>
                <c:pt idx="34">
                  <c:v>348.5349665430254</c:v>
                </c:pt>
                <c:pt idx="35">
                  <c:v>348.40616323176675</c:v>
                </c:pt>
                <c:pt idx="36">
                  <c:v>345.87797277145415</c:v>
                </c:pt>
                <c:pt idx="37">
                  <c:v>345.76543019344064</c:v>
                </c:pt>
                <c:pt idx="38">
                  <c:v>345.07156155966783</c:v>
                </c:pt>
                <c:pt idx="39">
                  <c:v>344.71058332371234</c:v>
                </c:pt>
                <c:pt idx="40">
                  <c:v>344.67952158774796</c:v>
                </c:pt>
                <c:pt idx="41">
                  <c:v>344.37039313377079</c:v>
                </c:pt>
                <c:pt idx="42">
                  <c:v>341.43531359813215</c:v>
                </c:pt>
                <c:pt idx="43">
                  <c:v>340.07986142414711</c:v>
                </c:pt>
                <c:pt idx="44">
                  <c:v>334.91704797107957</c:v>
                </c:pt>
                <c:pt idx="45">
                  <c:v>334.29730686322307</c:v>
                </c:pt>
                <c:pt idx="46">
                  <c:v>333.6818758348748</c:v>
                </c:pt>
                <c:pt idx="47">
                  <c:v>332.98563076832107</c:v>
                </c:pt>
                <c:pt idx="48">
                  <c:v>332.24223962646721</c:v>
                </c:pt>
                <c:pt idx="49">
                  <c:v>331.53292362274823</c:v>
                </c:pt>
                <c:pt idx="50">
                  <c:v>330.12236891709313</c:v>
                </c:pt>
                <c:pt idx="51">
                  <c:v>329.56909135683708</c:v>
                </c:pt>
                <c:pt idx="52">
                  <c:v>326.07445358160282</c:v>
                </c:pt>
                <c:pt idx="53">
                  <c:v>324.40142961416291</c:v>
                </c:pt>
                <c:pt idx="54">
                  <c:v>323.25327430800411</c:v>
                </c:pt>
                <c:pt idx="55">
                  <c:v>322.93924412052013</c:v>
                </c:pt>
                <c:pt idx="56">
                  <c:v>322.18216792608013</c:v>
                </c:pt>
                <c:pt idx="57">
                  <c:v>319.93260948867533</c:v>
                </c:pt>
                <c:pt idx="58">
                  <c:v>317.06608301332608</c:v>
                </c:pt>
                <c:pt idx="59">
                  <c:v>316.9424142476845</c:v>
                </c:pt>
                <c:pt idx="60">
                  <c:v>315.49688199419131</c:v>
                </c:pt>
                <c:pt idx="61">
                  <c:v>315.20375809854056</c:v>
                </c:pt>
                <c:pt idx="62">
                  <c:v>314.19678738204743</c:v>
                </c:pt>
                <c:pt idx="63">
                  <c:v>313.50565304446047</c:v>
                </c:pt>
                <c:pt idx="64">
                  <c:v>311.74110957441462</c:v>
                </c:pt>
                <c:pt idx="65">
                  <c:v>311.65529476117035</c:v>
                </c:pt>
                <c:pt idx="66">
                  <c:v>311.28694858386064</c:v>
                </c:pt>
                <c:pt idx="67">
                  <c:v>310.84629247587588</c:v>
                </c:pt>
                <c:pt idx="68">
                  <c:v>310.25169542371879</c:v>
                </c:pt>
                <c:pt idx="69">
                  <c:v>309.27722080609846</c:v>
                </c:pt>
                <c:pt idx="70">
                  <c:v>308.03839317454219</c:v>
                </c:pt>
                <c:pt idx="71">
                  <c:v>307.5761077786575</c:v>
                </c:pt>
                <c:pt idx="72">
                  <c:v>306.59423095629</c:v>
                </c:pt>
                <c:pt idx="73">
                  <c:v>305.32793588726696</c:v>
                </c:pt>
                <c:pt idx="74">
                  <c:v>304.88652691410095</c:v>
                </c:pt>
                <c:pt idx="75">
                  <c:v>304.78120993338115</c:v>
                </c:pt>
                <c:pt idx="76">
                  <c:v>304.74068640076928</c:v>
                </c:pt>
                <c:pt idx="77">
                  <c:v>303.52168891017379</c:v>
                </c:pt>
                <c:pt idx="78">
                  <c:v>301.72185686985097</c:v>
                </c:pt>
                <c:pt idx="79">
                  <c:v>300.96558289165557</c:v>
                </c:pt>
                <c:pt idx="80">
                  <c:v>300.65037252958558</c:v>
                </c:pt>
                <c:pt idx="81">
                  <c:v>297.78323463828724</c:v>
                </c:pt>
                <c:pt idx="82">
                  <c:v>293.09574878174232</c:v>
                </c:pt>
                <c:pt idx="83">
                  <c:v>291.78876128612978</c:v>
                </c:pt>
                <c:pt idx="84">
                  <c:v>290.1695545890114</c:v>
                </c:pt>
                <c:pt idx="85">
                  <c:v>285.47493143381382</c:v>
                </c:pt>
                <c:pt idx="86">
                  <c:v>284.31458589564255</c:v>
                </c:pt>
                <c:pt idx="87">
                  <c:v>283.95802688684756</c:v>
                </c:pt>
                <c:pt idx="88">
                  <c:v>282.83072890651454</c:v>
                </c:pt>
                <c:pt idx="89">
                  <c:v>282.43766286655011</c:v>
                </c:pt>
                <c:pt idx="90">
                  <c:v>281.23811641099155</c:v>
                </c:pt>
                <c:pt idx="91">
                  <c:v>279.84511886265705</c:v>
                </c:pt>
                <c:pt idx="92">
                  <c:v>279.76540360603815</c:v>
                </c:pt>
                <c:pt idx="93">
                  <c:v>277.44839267475072</c:v>
                </c:pt>
                <c:pt idx="94">
                  <c:v>276.55048796962512</c:v>
                </c:pt>
                <c:pt idx="95">
                  <c:v>276.52277259766964</c:v>
                </c:pt>
                <c:pt idx="96">
                  <c:v>276.05013476285893</c:v>
                </c:pt>
                <c:pt idx="97">
                  <c:v>274.96736169253739</c:v>
                </c:pt>
                <c:pt idx="98">
                  <c:v>273.96159200295182</c:v>
                </c:pt>
                <c:pt idx="99">
                  <c:v>272.46264901483175</c:v>
                </c:pt>
                <c:pt idx="100">
                  <c:v>272.17442960984442</c:v>
                </c:pt>
                <c:pt idx="101">
                  <c:v>271.85538023217453</c:v>
                </c:pt>
                <c:pt idx="102">
                  <c:v>271.53606905216935</c:v>
                </c:pt>
                <c:pt idx="103">
                  <c:v>270.99874154877824</c:v>
                </c:pt>
                <c:pt idx="104">
                  <c:v>270.56216856526788</c:v>
                </c:pt>
                <c:pt idx="105">
                  <c:v>270.02298426485157</c:v>
                </c:pt>
                <c:pt idx="106">
                  <c:v>267.52515288143849</c:v>
                </c:pt>
                <c:pt idx="107">
                  <c:v>265.00659068470577</c:v>
                </c:pt>
                <c:pt idx="108">
                  <c:v>264.23824801922058</c:v>
                </c:pt>
                <c:pt idx="109">
                  <c:v>259.99160584406235</c:v>
                </c:pt>
                <c:pt idx="110">
                  <c:v>259.19457643694352</c:v>
                </c:pt>
                <c:pt idx="111">
                  <c:v>258.82038448511537</c:v>
                </c:pt>
                <c:pt idx="112">
                  <c:v>258.3371489883653</c:v>
                </c:pt>
                <c:pt idx="113">
                  <c:v>258.05008263684527</c:v>
                </c:pt>
                <c:pt idx="114">
                  <c:v>257.2411516246375</c:v>
                </c:pt>
                <c:pt idx="115">
                  <c:v>255.86653988299207</c:v>
                </c:pt>
                <c:pt idx="116">
                  <c:v>252.9469549768406</c:v>
                </c:pt>
                <c:pt idx="117">
                  <c:v>252.61330028433892</c:v>
                </c:pt>
                <c:pt idx="118">
                  <c:v>249.90165781186147</c:v>
                </c:pt>
                <c:pt idx="119">
                  <c:v>247.9693298523168</c:v>
                </c:pt>
                <c:pt idx="120">
                  <c:v>247.55771414956837</c:v>
                </c:pt>
                <c:pt idx="121">
                  <c:v>246.85522132458149</c:v>
                </c:pt>
                <c:pt idx="122">
                  <c:v>245.17728895355029</c:v>
                </c:pt>
                <c:pt idx="123">
                  <c:v>243.39321228000944</c:v>
                </c:pt>
                <c:pt idx="124">
                  <c:v>242.78502058144673</c:v>
                </c:pt>
                <c:pt idx="125">
                  <c:v>241.53536300613533</c:v>
                </c:pt>
                <c:pt idx="126">
                  <c:v>241.28364303467697</c:v>
                </c:pt>
                <c:pt idx="127">
                  <c:v>240.69660120540391</c:v>
                </c:pt>
                <c:pt idx="128">
                  <c:v>237.43606172687961</c:v>
                </c:pt>
                <c:pt idx="129">
                  <c:v>237.39429134847302</c:v>
                </c:pt>
                <c:pt idx="130">
                  <c:v>236.63061268882902</c:v>
                </c:pt>
                <c:pt idx="131">
                  <c:v>236.288378619415</c:v>
                </c:pt>
                <c:pt idx="132">
                  <c:v>235.6093890713347</c:v>
                </c:pt>
                <c:pt idx="133">
                  <c:v>235.59079153856979</c:v>
                </c:pt>
                <c:pt idx="134">
                  <c:v>235.16984498243289</c:v>
                </c:pt>
                <c:pt idx="135">
                  <c:v>234.7789287252526</c:v>
                </c:pt>
                <c:pt idx="136">
                  <c:v>234.61412165426867</c:v>
                </c:pt>
                <c:pt idx="137">
                  <c:v>232.70976486719877</c:v>
                </c:pt>
                <c:pt idx="138">
                  <c:v>232.10214237083275</c:v>
                </c:pt>
                <c:pt idx="139">
                  <c:v>231.06866891841443</c:v>
                </c:pt>
                <c:pt idx="140">
                  <c:v>230.99906896439794</c:v>
                </c:pt>
                <c:pt idx="141">
                  <c:v>227.85035017292529</c:v>
                </c:pt>
                <c:pt idx="142">
                  <c:v>227.50444902887781</c:v>
                </c:pt>
                <c:pt idx="143">
                  <c:v>225.57126837537186</c:v>
                </c:pt>
                <c:pt idx="144">
                  <c:v>225.20862133462745</c:v>
                </c:pt>
                <c:pt idx="145">
                  <c:v>224.555266513417</c:v>
                </c:pt>
                <c:pt idx="146">
                  <c:v>224.49127262774485</c:v>
                </c:pt>
                <c:pt idx="147">
                  <c:v>224.24503128055281</c:v>
                </c:pt>
                <c:pt idx="148">
                  <c:v>222.92839392659673</c:v>
                </c:pt>
                <c:pt idx="149">
                  <c:v>221.45183111250813</c:v>
                </c:pt>
                <c:pt idx="150">
                  <c:v>217.59992816589386</c:v>
                </c:pt>
                <c:pt idx="151">
                  <c:v>215.59850148257254</c:v>
                </c:pt>
                <c:pt idx="152">
                  <c:v>215.43849583884312</c:v>
                </c:pt>
                <c:pt idx="153">
                  <c:v>213.18158109202602</c:v>
                </c:pt>
                <c:pt idx="154">
                  <c:v>208.27707693804837</c:v>
                </c:pt>
                <c:pt idx="155">
                  <c:v>207.24103093008651</c:v>
                </c:pt>
                <c:pt idx="156">
                  <c:v>205.95388267527107</c:v>
                </c:pt>
                <c:pt idx="157">
                  <c:v>203.38650651119426</c:v>
                </c:pt>
                <c:pt idx="158">
                  <c:v>200.93799289323283</c:v>
                </c:pt>
                <c:pt idx="159">
                  <c:v>189.54458370817972</c:v>
                </c:pt>
                <c:pt idx="160">
                  <c:v>187.62055787509402</c:v>
                </c:pt>
                <c:pt idx="161">
                  <c:v>172.15882100699335</c:v>
                </c:pt>
                <c:pt idx="162">
                  <c:v>167.26559661621778</c:v>
                </c:pt>
              </c:numCache>
            </c:numRef>
          </c:val>
          <c:extLst xmlns:c16r2="http://schemas.microsoft.com/office/drawing/2015/06/chart">
            <c:ext xmlns:c16="http://schemas.microsoft.com/office/drawing/2014/chart" uri="{C3380CC4-5D6E-409C-BE32-E72D297353CC}">
              <c16:uniqueId val="{00000026-4BF5-4438-BC50-4A61AF1D5882}"/>
            </c:ext>
          </c:extLst>
        </c:ser>
        <c:ser>
          <c:idx val="0"/>
          <c:order val="1"/>
          <c:tx>
            <c:strRef>
              <c:f>'[180111_NILateSpend_Analysis_WT_2data.xlsx]A3 Gaphs'!$S$234</c:f>
              <c:strCache>
                <c:ptCount val="1"/>
                <c:pt idx="0">
                  <c:v>NI</c:v>
                </c:pt>
              </c:strCache>
            </c:strRef>
          </c:tx>
          <c:spPr>
            <a:solidFill>
              <a:srgbClr val="7030A0"/>
            </a:solidFill>
            <a:ln>
              <a:noFill/>
            </a:ln>
            <a:effectLst/>
          </c:spPr>
          <c:invertIfNegative val="0"/>
          <c:dPt>
            <c:idx val="24"/>
            <c:invertIfNegative val="0"/>
            <c:bubble3D val="0"/>
            <c:extLst xmlns:c16r2="http://schemas.microsoft.com/office/drawing/2015/06/chart">
              <c:ext xmlns:c16="http://schemas.microsoft.com/office/drawing/2014/chart" uri="{C3380CC4-5D6E-409C-BE32-E72D297353CC}">
                <c16:uniqueId val="{00000028-4BF5-4438-BC50-4A61AF1D5882}"/>
              </c:ext>
            </c:extLst>
          </c:dPt>
          <c:dPt>
            <c:idx val="27"/>
            <c:invertIfNegative val="0"/>
            <c:bubble3D val="0"/>
            <c:extLst xmlns:c16r2="http://schemas.microsoft.com/office/drawing/2015/06/chart">
              <c:ext xmlns:c16="http://schemas.microsoft.com/office/drawing/2014/chart" uri="{C3380CC4-5D6E-409C-BE32-E72D297353CC}">
                <c16:uniqueId val="{0000002A-4BF5-4438-BC50-4A61AF1D5882}"/>
              </c:ext>
            </c:extLst>
          </c:dPt>
          <c:dPt>
            <c:idx val="28"/>
            <c:invertIfNegative val="0"/>
            <c:bubble3D val="0"/>
            <c:extLst xmlns:c16r2="http://schemas.microsoft.com/office/drawing/2015/06/chart">
              <c:ext xmlns:c16="http://schemas.microsoft.com/office/drawing/2014/chart" uri="{C3380CC4-5D6E-409C-BE32-E72D297353CC}">
                <c16:uniqueId val="{0000002C-4BF5-4438-BC50-4A61AF1D5882}"/>
              </c:ext>
            </c:extLst>
          </c:dPt>
          <c:dPt>
            <c:idx val="30"/>
            <c:invertIfNegative val="0"/>
            <c:bubble3D val="0"/>
            <c:extLst xmlns:c16r2="http://schemas.microsoft.com/office/drawing/2015/06/chart">
              <c:ext xmlns:c16="http://schemas.microsoft.com/office/drawing/2014/chart" uri="{C3380CC4-5D6E-409C-BE32-E72D297353CC}">
                <c16:uniqueId val="{0000002E-4BF5-4438-BC50-4A61AF1D5882}"/>
              </c:ext>
            </c:extLst>
          </c:dPt>
          <c:dPt>
            <c:idx val="32"/>
            <c:invertIfNegative val="0"/>
            <c:bubble3D val="0"/>
            <c:extLst xmlns:c16r2="http://schemas.microsoft.com/office/drawing/2015/06/chart">
              <c:ext xmlns:c16="http://schemas.microsoft.com/office/drawing/2014/chart" uri="{C3380CC4-5D6E-409C-BE32-E72D297353CC}">
                <c16:uniqueId val="{00000030-4BF5-4438-BC50-4A61AF1D5882}"/>
              </c:ext>
            </c:extLst>
          </c:dPt>
          <c:dPt>
            <c:idx val="33"/>
            <c:invertIfNegative val="0"/>
            <c:bubble3D val="0"/>
            <c:extLst xmlns:c16r2="http://schemas.microsoft.com/office/drawing/2015/06/chart">
              <c:ext xmlns:c16="http://schemas.microsoft.com/office/drawing/2014/chart" uri="{C3380CC4-5D6E-409C-BE32-E72D297353CC}">
                <c16:uniqueId val="{00000032-4BF5-4438-BC50-4A61AF1D5882}"/>
              </c:ext>
            </c:extLst>
          </c:dPt>
          <c:dPt>
            <c:idx val="34"/>
            <c:invertIfNegative val="0"/>
            <c:bubble3D val="0"/>
            <c:extLst xmlns:c16r2="http://schemas.microsoft.com/office/drawing/2015/06/chart">
              <c:ext xmlns:c16="http://schemas.microsoft.com/office/drawing/2014/chart" uri="{C3380CC4-5D6E-409C-BE32-E72D297353CC}">
                <c16:uniqueId val="{00000034-4BF5-4438-BC50-4A61AF1D5882}"/>
              </c:ext>
            </c:extLst>
          </c:dPt>
          <c:dPt>
            <c:idx val="82"/>
            <c:invertIfNegative val="0"/>
            <c:bubble3D val="0"/>
            <c:extLst xmlns:c16r2="http://schemas.microsoft.com/office/drawing/2015/06/chart">
              <c:ext xmlns:c16="http://schemas.microsoft.com/office/drawing/2014/chart" uri="{C3380CC4-5D6E-409C-BE32-E72D297353CC}">
                <c16:uniqueId val="{00000036-4BF5-4438-BC50-4A61AF1D5882}"/>
              </c:ext>
            </c:extLst>
          </c:dPt>
          <c:dPt>
            <c:idx val="85"/>
            <c:invertIfNegative val="0"/>
            <c:bubble3D val="0"/>
            <c:extLst xmlns:c16r2="http://schemas.microsoft.com/office/drawing/2015/06/chart">
              <c:ext xmlns:c16="http://schemas.microsoft.com/office/drawing/2014/chart" uri="{C3380CC4-5D6E-409C-BE32-E72D297353CC}">
                <c16:uniqueId val="{00000038-4BF5-4438-BC50-4A61AF1D5882}"/>
              </c:ext>
            </c:extLst>
          </c:dPt>
          <c:dPt>
            <c:idx val="86"/>
            <c:invertIfNegative val="0"/>
            <c:bubble3D val="0"/>
            <c:extLst xmlns:c16r2="http://schemas.microsoft.com/office/drawing/2015/06/chart">
              <c:ext xmlns:c16="http://schemas.microsoft.com/office/drawing/2014/chart" uri="{C3380CC4-5D6E-409C-BE32-E72D297353CC}">
                <c16:uniqueId val="{0000003A-4BF5-4438-BC50-4A61AF1D5882}"/>
              </c:ext>
            </c:extLst>
          </c:dPt>
          <c:dPt>
            <c:idx val="90"/>
            <c:invertIfNegative val="0"/>
            <c:bubble3D val="0"/>
            <c:extLst xmlns:c16r2="http://schemas.microsoft.com/office/drawing/2015/06/chart">
              <c:ext xmlns:c16="http://schemas.microsoft.com/office/drawing/2014/chart" uri="{C3380CC4-5D6E-409C-BE32-E72D297353CC}">
                <c16:uniqueId val="{0000003C-4BF5-4438-BC50-4A61AF1D5882}"/>
              </c:ext>
            </c:extLst>
          </c:dPt>
          <c:dPt>
            <c:idx val="93"/>
            <c:invertIfNegative val="0"/>
            <c:bubble3D val="0"/>
            <c:extLst xmlns:c16r2="http://schemas.microsoft.com/office/drawing/2015/06/chart">
              <c:ext xmlns:c16="http://schemas.microsoft.com/office/drawing/2014/chart" uri="{C3380CC4-5D6E-409C-BE32-E72D297353CC}">
                <c16:uniqueId val="{0000003E-4BF5-4438-BC50-4A61AF1D5882}"/>
              </c:ext>
            </c:extLst>
          </c:dPt>
          <c:dPt>
            <c:idx val="96"/>
            <c:invertIfNegative val="0"/>
            <c:bubble3D val="0"/>
            <c:extLst xmlns:c16r2="http://schemas.microsoft.com/office/drawing/2015/06/chart">
              <c:ext xmlns:c16="http://schemas.microsoft.com/office/drawing/2014/chart" uri="{C3380CC4-5D6E-409C-BE32-E72D297353CC}">
                <c16:uniqueId val="{00000040-4BF5-4438-BC50-4A61AF1D5882}"/>
              </c:ext>
            </c:extLst>
          </c:dPt>
          <c:dPt>
            <c:idx val="116"/>
            <c:invertIfNegative val="0"/>
            <c:bubble3D val="0"/>
            <c:extLst xmlns:c16r2="http://schemas.microsoft.com/office/drawing/2015/06/chart">
              <c:ext xmlns:c16="http://schemas.microsoft.com/office/drawing/2014/chart" uri="{C3380CC4-5D6E-409C-BE32-E72D297353CC}">
                <c16:uniqueId val="{00000042-4BF5-4438-BC50-4A61AF1D5882}"/>
              </c:ext>
            </c:extLst>
          </c:dPt>
          <c:dPt>
            <c:idx val="117"/>
            <c:invertIfNegative val="0"/>
            <c:bubble3D val="0"/>
            <c:extLst xmlns:c16r2="http://schemas.microsoft.com/office/drawing/2015/06/chart">
              <c:ext xmlns:c16="http://schemas.microsoft.com/office/drawing/2014/chart" uri="{C3380CC4-5D6E-409C-BE32-E72D297353CC}">
                <c16:uniqueId val="{00000044-4BF5-4438-BC50-4A61AF1D5882}"/>
              </c:ext>
            </c:extLst>
          </c:dPt>
          <c:dPt>
            <c:idx val="118"/>
            <c:invertIfNegative val="0"/>
            <c:bubble3D val="0"/>
            <c:extLst xmlns:c16r2="http://schemas.microsoft.com/office/drawing/2015/06/chart">
              <c:ext xmlns:c16="http://schemas.microsoft.com/office/drawing/2014/chart" uri="{C3380CC4-5D6E-409C-BE32-E72D297353CC}">
                <c16:uniqueId val="{00000046-4BF5-4438-BC50-4A61AF1D5882}"/>
              </c:ext>
            </c:extLst>
          </c:dPt>
          <c:dPt>
            <c:idx val="119"/>
            <c:invertIfNegative val="0"/>
            <c:bubble3D val="0"/>
            <c:extLst xmlns:c16r2="http://schemas.microsoft.com/office/drawing/2015/06/chart">
              <c:ext xmlns:c16="http://schemas.microsoft.com/office/drawing/2014/chart" uri="{C3380CC4-5D6E-409C-BE32-E72D297353CC}">
                <c16:uniqueId val="{00000048-4BF5-4438-BC50-4A61AF1D5882}"/>
              </c:ext>
            </c:extLst>
          </c:dPt>
          <c:dPt>
            <c:idx val="120"/>
            <c:invertIfNegative val="0"/>
            <c:bubble3D val="0"/>
            <c:extLst xmlns:c16r2="http://schemas.microsoft.com/office/drawing/2015/06/chart">
              <c:ext xmlns:c16="http://schemas.microsoft.com/office/drawing/2014/chart" uri="{C3380CC4-5D6E-409C-BE32-E72D297353CC}">
                <c16:uniqueId val="{0000004A-4BF5-4438-BC50-4A61AF1D5882}"/>
              </c:ext>
            </c:extLst>
          </c:dPt>
          <c:dPt>
            <c:idx val="121"/>
            <c:invertIfNegative val="0"/>
            <c:bubble3D val="0"/>
            <c:extLst xmlns:c16r2="http://schemas.microsoft.com/office/drawing/2015/06/chart">
              <c:ext xmlns:c16="http://schemas.microsoft.com/office/drawing/2014/chart" uri="{C3380CC4-5D6E-409C-BE32-E72D297353CC}">
                <c16:uniqueId val="{0000004C-4BF5-4438-BC50-4A61AF1D5882}"/>
              </c:ext>
            </c:extLst>
          </c:dPt>
          <c:dPt>
            <c:idx val="123"/>
            <c:invertIfNegative val="0"/>
            <c:bubble3D val="0"/>
            <c:extLst xmlns:c16r2="http://schemas.microsoft.com/office/drawing/2015/06/chart">
              <c:ext xmlns:c16="http://schemas.microsoft.com/office/drawing/2014/chart" uri="{C3380CC4-5D6E-409C-BE32-E72D297353CC}">
                <c16:uniqueId val="{0000004E-4BF5-4438-BC50-4A61AF1D5882}"/>
              </c:ext>
            </c:extLst>
          </c:dPt>
          <c:dPt>
            <c:idx val="124"/>
            <c:invertIfNegative val="0"/>
            <c:bubble3D val="0"/>
            <c:extLst xmlns:c16r2="http://schemas.microsoft.com/office/drawing/2015/06/chart">
              <c:ext xmlns:c16="http://schemas.microsoft.com/office/drawing/2014/chart" uri="{C3380CC4-5D6E-409C-BE32-E72D297353CC}">
                <c16:uniqueId val="{00000050-4BF5-4438-BC50-4A61AF1D5882}"/>
              </c:ext>
            </c:extLst>
          </c:dPt>
          <c:dPt>
            <c:idx val="129"/>
            <c:invertIfNegative val="0"/>
            <c:bubble3D val="0"/>
            <c:extLst xmlns:c16r2="http://schemas.microsoft.com/office/drawing/2015/06/chart">
              <c:ext xmlns:c16="http://schemas.microsoft.com/office/drawing/2014/chart" uri="{C3380CC4-5D6E-409C-BE32-E72D297353CC}">
                <c16:uniqueId val="{00000052-4BF5-4438-BC50-4A61AF1D5882}"/>
              </c:ext>
            </c:extLst>
          </c:dPt>
          <c:dPt>
            <c:idx val="131"/>
            <c:invertIfNegative val="0"/>
            <c:bubble3D val="0"/>
            <c:extLst xmlns:c16r2="http://schemas.microsoft.com/office/drawing/2015/06/chart">
              <c:ext xmlns:c16="http://schemas.microsoft.com/office/drawing/2014/chart" uri="{C3380CC4-5D6E-409C-BE32-E72D297353CC}">
                <c16:uniqueId val="{00000054-4BF5-4438-BC50-4A61AF1D5882}"/>
              </c:ext>
            </c:extLst>
          </c:dPt>
          <c:dPt>
            <c:idx val="134"/>
            <c:invertIfNegative val="0"/>
            <c:bubble3D val="0"/>
            <c:extLst xmlns:c16r2="http://schemas.microsoft.com/office/drawing/2015/06/chart">
              <c:ext xmlns:c16="http://schemas.microsoft.com/office/drawing/2014/chart" uri="{C3380CC4-5D6E-409C-BE32-E72D297353CC}">
                <c16:uniqueId val="{00000056-4BF5-4438-BC50-4A61AF1D5882}"/>
              </c:ext>
            </c:extLst>
          </c:dPt>
          <c:dPt>
            <c:idx val="135"/>
            <c:invertIfNegative val="0"/>
            <c:bubble3D val="0"/>
            <c:extLst xmlns:c16r2="http://schemas.microsoft.com/office/drawing/2015/06/chart">
              <c:ext xmlns:c16="http://schemas.microsoft.com/office/drawing/2014/chart" uri="{C3380CC4-5D6E-409C-BE32-E72D297353CC}">
                <c16:uniqueId val="{00000058-4BF5-4438-BC50-4A61AF1D5882}"/>
              </c:ext>
            </c:extLst>
          </c:dPt>
          <c:dPt>
            <c:idx val="136"/>
            <c:invertIfNegative val="0"/>
            <c:bubble3D val="0"/>
            <c:extLst xmlns:c16r2="http://schemas.microsoft.com/office/drawing/2015/06/chart">
              <c:ext xmlns:c16="http://schemas.microsoft.com/office/drawing/2014/chart" uri="{C3380CC4-5D6E-409C-BE32-E72D297353CC}">
                <c16:uniqueId val="{0000005A-4BF5-4438-BC50-4A61AF1D5882}"/>
              </c:ext>
            </c:extLst>
          </c:dPt>
          <c:dPt>
            <c:idx val="137"/>
            <c:invertIfNegative val="0"/>
            <c:bubble3D val="0"/>
            <c:extLst xmlns:c16r2="http://schemas.microsoft.com/office/drawing/2015/06/chart">
              <c:ext xmlns:c16="http://schemas.microsoft.com/office/drawing/2014/chart" uri="{C3380CC4-5D6E-409C-BE32-E72D297353CC}">
                <c16:uniqueId val="{0000005C-4BF5-4438-BC50-4A61AF1D5882}"/>
              </c:ext>
            </c:extLst>
          </c:dPt>
          <c:dPt>
            <c:idx val="138"/>
            <c:invertIfNegative val="0"/>
            <c:bubble3D val="0"/>
            <c:extLst xmlns:c16r2="http://schemas.microsoft.com/office/drawing/2015/06/chart">
              <c:ext xmlns:c16="http://schemas.microsoft.com/office/drawing/2014/chart" uri="{C3380CC4-5D6E-409C-BE32-E72D297353CC}">
                <c16:uniqueId val="{0000005E-4BF5-4438-BC50-4A61AF1D5882}"/>
              </c:ext>
            </c:extLst>
          </c:dPt>
          <c:dPt>
            <c:idx val="139"/>
            <c:invertIfNegative val="0"/>
            <c:bubble3D val="0"/>
            <c:extLst xmlns:c16r2="http://schemas.microsoft.com/office/drawing/2015/06/chart">
              <c:ext xmlns:c16="http://schemas.microsoft.com/office/drawing/2014/chart" uri="{C3380CC4-5D6E-409C-BE32-E72D297353CC}">
                <c16:uniqueId val="{00000060-4BF5-4438-BC50-4A61AF1D5882}"/>
              </c:ext>
            </c:extLst>
          </c:dPt>
          <c:dPt>
            <c:idx val="140"/>
            <c:invertIfNegative val="0"/>
            <c:bubble3D val="0"/>
            <c:extLst xmlns:c16r2="http://schemas.microsoft.com/office/drawing/2015/06/chart">
              <c:ext xmlns:c16="http://schemas.microsoft.com/office/drawing/2014/chart" uri="{C3380CC4-5D6E-409C-BE32-E72D297353CC}">
                <c16:uniqueId val="{00000062-4BF5-4438-BC50-4A61AF1D5882}"/>
              </c:ext>
            </c:extLst>
          </c:dPt>
          <c:dPt>
            <c:idx val="141"/>
            <c:invertIfNegative val="0"/>
            <c:bubble3D val="0"/>
            <c:extLst xmlns:c16r2="http://schemas.microsoft.com/office/drawing/2015/06/chart">
              <c:ext xmlns:c16="http://schemas.microsoft.com/office/drawing/2014/chart" uri="{C3380CC4-5D6E-409C-BE32-E72D297353CC}">
                <c16:uniqueId val="{00000064-4BF5-4438-BC50-4A61AF1D5882}"/>
              </c:ext>
            </c:extLst>
          </c:dPt>
          <c:dPt>
            <c:idx val="142"/>
            <c:invertIfNegative val="0"/>
            <c:bubble3D val="0"/>
            <c:extLst xmlns:c16r2="http://schemas.microsoft.com/office/drawing/2015/06/chart">
              <c:ext xmlns:c16="http://schemas.microsoft.com/office/drawing/2014/chart" uri="{C3380CC4-5D6E-409C-BE32-E72D297353CC}">
                <c16:uniqueId val="{00000066-4BF5-4438-BC50-4A61AF1D5882}"/>
              </c:ext>
            </c:extLst>
          </c:dPt>
          <c:dPt>
            <c:idx val="146"/>
            <c:invertIfNegative val="0"/>
            <c:bubble3D val="0"/>
            <c:extLst xmlns:c16r2="http://schemas.microsoft.com/office/drawing/2015/06/chart">
              <c:ext xmlns:c16="http://schemas.microsoft.com/office/drawing/2014/chart" uri="{C3380CC4-5D6E-409C-BE32-E72D297353CC}">
                <c16:uniqueId val="{00000068-4BF5-4438-BC50-4A61AF1D5882}"/>
              </c:ext>
            </c:extLst>
          </c:dPt>
          <c:dPt>
            <c:idx val="147"/>
            <c:invertIfNegative val="0"/>
            <c:bubble3D val="0"/>
            <c:extLst xmlns:c16r2="http://schemas.microsoft.com/office/drawing/2015/06/chart">
              <c:ext xmlns:c16="http://schemas.microsoft.com/office/drawing/2014/chart" uri="{C3380CC4-5D6E-409C-BE32-E72D297353CC}">
                <c16:uniqueId val="{0000006A-4BF5-4438-BC50-4A61AF1D5882}"/>
              </c:ext>
            </c:extLst>
          </c:dPt>
          <c:dPt>
            <c:idx val="148"/>
            <c:invertIfNegative val="0"/>
            <c:bubble3D val="0"/>
            <c:extLst xmlns:c16r2="http://schemas.microsoft.com/office/drawing/2015/06/chart">
              <c:ext xmlns:c16="http://schemas.microsoft.com/office/drawing/2014/chart" uri="{C3380CC4-5D6E-409C-BE32-E72D297353CC}">
                <c16:uniqueId val="{0000006C-4BF5-4438-BC50-4A61AF1D5882}"/>
              </c:ext>
            </c:extLst>
          </c:dPt>
          <c:val>
            <c:numRef>
              <c:f>'[180111_NILateSpend_Analysis_WT_2data.xlsx]A3 Gaphs'!$S$235:$S$397</c:f>
              <c:numCache>
                <c:formatCode>"£"#,##0</c:formatCode>
                <c:ptCount val="1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349.69508650221184</c:v>
                </c:pt>
                <c:pt idx="34">
                  <c:v>0</c:v>
                </c:pt>
                <c:pt idx="35">
                  <c:v>0</c:v>
                </c:pt>
                <c:pt idx="36">
                  <c:v>0</c:v>
                </c:pt>
                <c:pt idx="37">
                  <c:v>345.76543019344064</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283.95802688684756</c:v>
                </c:pt>
                <c:pt idx="88">
                  <c:v>0</c:v>
                </c:pt>
                <c:pt idx="89">
                  <c:v>0</c:v>
                </c:pt>
                <c:pt idx="90">
                  <c:v>0</c:v>
                </c:pt>
                <c:pt idx="91">
                  <c:v>279.84511886265705</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245.17728895355029</c:v>
                </c:pt>
                <c:pt idx="123">
                  <c:v>243.39321228000944</c:v>
                </c:pt>
                <c:pt idx="124">
                  <c:v>0</c:v>
                </c:pt>
                <c:pt idx="125">
                  <c:v>0</c:v>
                </c:pt>
                <c:pt idx="126">
                  <c:v>0</c:v>
                </c:pt>
                <c:pt idx="127">
                  <c:v>0</c:v>
                </c:pt>
                <c:pt idx="128">
                  <c:v>237.43606172687961</c:v>
                </c:pt>
                <c:pt idx="129">
                  <c:v>0</c:v>
                </c:pt>
                <c:pt idx="130">
                  <c:v>236.63061268882902</c:v>
                </c:pt>
                <c:pt idx="131">
                  <c:v>0</c:v>
                </c:pt>
                <c:pt idx="132">
                  <c:v>0</c:v>
                </c:pt>
                <c:pt idx="133">
                  <c:v>0</c:v>
                </c:pt>
                <c:pt idx="134">
                  <c:v>0</c:v>
                </c:pt>
                <c:pt idx="135">
                  <c:v>0</c:v>
                </c:pt>
                <c:pt idx="136">
                  <c:v>0</c:v>
                </c:pt>
                <c:pt idx="137">
                  <c:v>0</c:v>
                </c:pt>
                <c:pt idx="138">
                  <c:v>232.10214237083275</c:v>
                </c:pt>
                <c:pt idx="139">
                  <c:v>0</c:v>
                </c:pt>
                <c:pt idx="140">
                  <c:v>0</c:v>
                </c:pt>
                <c:pt idx="141">
                  <c:v>227.85035017292529</c:v>
                </c:pt>
                <c:pt idx="142">
                  <c:v>0</c:v>
                </c:pt>
                <c:pt idx="143">
                  <c:v>0</c:v>
                </c:pt>
                <c:pt idx="144">
                  <c:v>0</c:v>
                </c:pt>
                <c:pt idx="145">
                  <c:v>0</c:v>
                </c:pt>
                <c:pt idx="146">
                  <c:v>0</c:v>
                </c:pt>
                <c:pt idx="147">
                  <c:v>224.24503128055281</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numCache>
            </c:numRef>
          </c:val>
          <c:extLst xmlns:c16r2="http://schemas.microsoft.com/office/drawing/2015/06/chart">
            <c:ext xmlns:c16="http://schemas.microsoft.com/office/drawing/2014/chart" uri="{C3380CC4-5D6E-409C-BE32-E72D297353CC}">
              <c16:uniqueId val="{0000006D-4BF5-4438-BC50-4A61AF1D5882}"/>
            </c:ext>
          </c:extLst>
        </c:ser>
        <c:dLbls>
          <c:showLegendKey val="0"/>
          <c:showVal val="0"/>
          <c:showCatName val="0"/>
          <c:showSerName val="0"/>
          <c:showPercent val="0"/>
          <c:showBubbleSize val="0"/>
        </c:dLbls>
        <c:gapWidth val="25"/>
        <c:overlap val="100"/>
        <c:axId val="194792448"/>
        <c:axId val="194798336"/>
      </c:barChart>
      <c:catAx>
        <c:axId val="194792448"/>
        <c:scaling>
          <c:orientation val="minMax"/>
        </c:scaling>
        <c:delete val="1"/>
        <c:axPos val="b"/>
        <c:numFmt formatCode="General" sourceLinked="1"/>
        <c:majorTickMark val="none"/>
        <c:minorTickMark val="none"/>
        <c:tickLblPos val="nextTo"/>
        <c:crossAx val="194798336"/>
        <c:crosses val="autoZero"/>
        <c:auto val="0"/>
        <c:lblAlgn val="ctr"/>
        <c:lblOffset val="100"/>
        <c:tickLblSkip val="1"/>
        <c:noMultiLvlLbl val="0"/>
      </c:catAx>
      <c:valAx>
        <c:axId val="194798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792448"/>
        <c:crossesAt val="1"/>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056851056056"/>
          <c:y val="3.2824074074074075E-2"/>
          <c:w val="0.85670348365071869"/>
          <c:h val="0.65028470399533389"/>
        </c:manualLayout>
      </c:layout>
      <c:lineChart>
        <c:grouping val="standard"/>
        <c:varyColors val="0"/>
        <c:ser>
          <c:idx val="0"/>
          <c:order val="0"/>
          <c:tx>
            <c:strRef>
              <c:f>'[180111_NILateSpend_Analysis_WT_2data.xlsx]A3 Gaphs'!$I$176</c:f>
              <c:strCache>
                <c:ptCount val="1"/>
                <c:pt idx="0">
                  <c:v>No. NEET (16-24)</c:v>
                </c:pt>
              </c:strCache>
            </c:strRef>
          </c:tx>
          <c:spPr>
            <a:ln w="28575" cap="rnd">
              <a:solidFill>
                <a:schemeClr val="accent1"/>
              </a:solidFill>
              <a:round/>
            </a:ln>
            <a:effectLst/>
          </c:spPr>
          <c:marker>
            <c:symbol val="none"/>
          </c:marker>
          <c:cat>
            <c:strRef>
              <c:f>'[180111_NILateSpend_Analysis_WT_2data.xlsx]A3 Gaphs'!$H$177:$H$182</c:f>
              <c:strCache>
                <c:ptCount val="6"/>
                <c:pt idx="0">
                  <c:v>11-12</c:v>
                </c:pt>
                <c:pt idx="1">
                  <c:v>12-13</c:v>
                </c:pt>
                <c:pt idx="2">
                  <c:v>13-14</c:v>
                </c:pt>
                <c:pt idx="3">
                  <c:v>14-15</c:v>
                </c:pt>
                <c:pt idx="4">
                  <c:v>15-16</c:v>
                </c:pt>
                <c:pt idx="5">
                  <c:v>16-17</c:v>
                </c:pt>
              </c:strCache>
            </c:strRef>
          </c:cat>
          <c:val>
            <c:numRef>
              <c:f>'[180111_NILateSpend_Analysis_WT_2data.xlsx]A3 Gaphs'!$I$177:$I$182</c:f>
              <c:numCache>
                <c:formatCode>General</c:formatCode>
                <c:ptCount val="6"/>
                <c:pt idx="2" formatCode="0">
                  <c:v>100</c:v>
                </c:pt>
                <c:pt idx="3" formatCode="0">
                  <c:v>87.837837837837839</c:v>
                </c:pt>
                <c:pt idx="4" formatCode="0">
                  <c:v>97.297297297297305</c:v>
                </c:pt>
                <c:pt idx="5" formatCode="0">
                  <c:v>84.459459459459467</c:v>
                </c:pt>
              </c:numCache>
            </c:numRef>
          </c:val>
          <c:smooth val="0"/>
          <c:extLst xmlns:c16r2="http://schemas.microsoft.com/office/drawing/2015/06/chart">
            <c:ext xmlns:c16="http://schemas.microsoft.com/office/drawing/2014/chart" uri="{C3380CC4-5D6E-409C-BE32-E72D297353CC}">
              <c16:uniqueId val="{00000000-AC5A-4630-95EF-C0A1780FBC8C}"/>
            </c:ext>
          </c:extLst>
        </c:ser>
        <c:ser>
          <c:idx val="3"/>
          <c:order val="1"/>
          <c:tx>
            <c:strRef>
              <c:f>'[180111_NILateSpend_Analysis_WT_2data.xlsx]A3 Gaphs'!$L$176</c:f>
              <c:strCache>
                <c:ptCount val="1"/>
                <c:pt idx="0">
                  <c:v>No. Unemployed (16+)</c:v>
                </c:pt>
              </c:strCache>
            </c:strRef>
          </c:tx>
          <c:spPr>
            <a:ln w="28575" cap="rnd">
              <a:solidFill>
                <a:schemeClr val="accent4"/>
              </a:solidFill>
              <a:round/>
            </a:ln>
            <a:effectLst/>
          </c:spPr>
          <c:marker>
            <c:symbol val="none"/>
          </c:marker>
          <c:cat>
            <c:strRef>
              <c:f>'[180111_NILateSpend_Analysis_WT_2data.xlsx]A3 Gaphs'!$H$177:$H$182</c:f>
              <c:strCache>
                <c:ptCount val="6"/>
                <c:pt idx="0">
                  <c:v>11-12</c:v>
                </c:pt>
                <c:pt idx="1">
                  <c:v>12-13</c:v>
                </c:pt>
                <c:pt idx="2">
                  <c:v>13-14</c:v>
                </c:pt>
                <c:pt idx="3">
                  <c:v>14-15</c:v>
                </c:pt>
                <c:pt idx="4">
                  <c:v>15-16</c:v>
                </c:pt>
                <c:pt idx="5">
                  <c:v>16-17</c:v>
                </c:pt>
              </c:strCache>
            </c:strRef>
          </c:cat>
          <c:val>
            <c:numRef>
              <c:f>'[180111_NILateSpend_Analysis_WT_2data.xlsx]A3 Gaphs'!$L$177:$L$182</c:f>
              <c:numCache>
                <c:formatCode>0</c:formatCode>
                <c:ptCount val="6"/>
                <c:pt idx="0">
                  <c:v>100</c:v>
                </c:pt>
                <c:pt idx="1">
                  <c:v>118.9655172413793</c:v>
                </c:pt>
                <c:pt idx="2">
                  <c:v>106.89655172413794</c:v>
                </c:pt>
                <c:pt idx="3">
                  <c:v>93.103448275862064</c:v>
                </c:pt>
                <c:pt idx="4">
                  <c:v>93.103448275862064</c:v>
                </c:pt>
                <c:pt idx="5">
                  <c:v>79.310344827586206</c:v>
                </c:pt>
              </c:numCache>
            </c:numRef>
          </c:val>
          <c:smooth val="0"/>
          <c:extLst xmlns:c16r2="http://schemas.microsoft.com/office/drawing/2015/06/chart">
            <c:ext xmlns:c16="http://schemas.microsoft.com/office/drawing/2014/chart" uri="{C3380CC4-5D6E-409C-BE32-E72D297353CC}">
              <c16:uniqueId val="{00000001-AC5A-4630-95EF-C0A1780FBC8C}"/>
            </c:ext>
          </c:extLst>
        </c:ser>
        <c:dLbls>
          <c:showLegendKey val="0"/>
          <c:showVal val="0"/>
          <c:showCatName val="0"/>
          <c:showSerName val="0"/>
          <c:showPercent val="0"/>
          <c:showBubbleSize val="0"/>
        </c:dLbls>
        <c:marker val="1"/>
        <c:smooth val="0"/>
        <c:axId val="174238336"/>
        <c:axId val="174240128"/>
      </c:lineChart>
      <c:catAx>
        <c:axId val="17423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240128"/>
        <c:crosses val="autoZero"/>
        <c:auto val="1"/>
        <c:lblAlgn val="ctr"/>
        <c:lblOffset val="100"/>
        <c:noMultiLvlLbl val="0"/>
      </c:catAx>
      <c:valAx>
        <c:axId val="174240128"/>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238336"/>
        <c:crosses val="autoZero"/>
        <c:crossBetween val="between"/>
      </c:valAx>
      <c:spPr>
        <a:noFill/>
        <a:ln>
          <a:noFill/>
        </a:ln>
        <a:effectLst/>
      </c:spPr>
    </c:plotArea>
    <c:legend>
      <c:legendPos val="b"/>
      <c:layout>
        <c:manualLayout>
          <c:xMode val="edge"/>
          <c:yMode val="edge"/>
          <c:x val="0.1861421254326803"/>
          <c:y val="0.82291557305336838"/>
          <c:w val="0.65827862952643834"/>
          <c:h val="0.116899241761446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81086402648863E-2"/>
          <c:y val="5.0080641663150509E-2"/>
          <c:w val="0.86554307705288691"/>
          <c:h val="0.63487448113479805"/>
        </c:manualLayout>
      </c:layout>
      <c:lineChart>
        <c:grouping val="standard"/>
        <c:varyColors val="0"/>
        <c:ser>
          <c:idx val="4"/>
          <c:order val="0"/>
          <c:tx>
            <c:strRef>
              <c:f>'[180111_NILateSpend_Analysis_WT_2data.xlsx]A3 Gaphs'!$M$166</c:f>
              <c:strCache>
                <c:ptCount val="1"/>
                <c:pt idx="0">
                  <c:v>Children in specialist substance misuse services</c:v>
                </c:pt>
              </c:strCache>
            </c:strRef>
          </c:tx>
          <c:spPr>
            <a:ln w="28575" cap="rnd">
              <a:solidFill>
                <a:schemeClr val="accent5"/>
              </a:solidFill>
              <a:round/>
            </a:ln>
            <a:effectLst/>
          </c:spPr>
          <c:marker>
            <c:symbol val="none"/>
          </c:marker>
          <c:cat>
            <c:strRef>
              <c:f>'[180111_NILateSpend_Analysis_WT_2data.xlsx]A3 Gaphs'!$B$167:$B$172</c:f>
              <c:strCache>
                <c:ptCount val="6"/>
                <c:pt idx="0">
                  <c:v>11-12</c:v>
                </c:pt>
                <c:pt idx="1">
                  <c:v>12-13</c:v>
                </c:pt>
                <c:pt idx="2">
                  <c:v>13-14</c:v>
                </c:pt>
                <c:pt idx="3">
                  <c:v>14-15</c:v>
                </c:pt>
                <c:pt idx="4">
                  <c:v>15-16</c:v>
                </c:pt>
                <c:pt idx="5">
                  <c:v>16-17</c:v>
                </c:pt>
              </c:strCache>
            </c:strRef>
          </c:cat>
          <c:val>
            <c:numRef>
              <c:f>'[180111_NILateSpend_Analysis_WT_2data.xlsx]A3 Gaphs'!$M$167:$M$172</c:f>
              <c:numCache>
                <c:formatCode>0.00</c:formatCode>
                <c:ptCount val="6"/>
                <c:pt idx="1">
                  <c:v>100</c:v>
                </c:pt>
                <c:pt idx="2">
                  <c:v>158.29145728643215</c:v>
                </c:pt>
                <c:pt idx="3">
                  <c:v>216.58291457286433</c:v>
                </c:pt>
                <c:pt idx="4">
                  <c:v>197.8643216080402</c:v>
                </c:pt>
                <c:pt idx="5">
                  <c:v>179.14572864321607</c:v>
                </c:pt>
              </c:numCache>
            </c:numRef>
          </c:val>
          <c:smooth val="0"/>
          <c:extLst xmlns:c16r2="http://schemas.microsoft.com/office/drawing/2015/06/chart">
            <c:ext xmlns:c16="http://schemas.microsoft.com/office/drawing/2014/chart" uri="{C3380CC4-5D6E-409C-BE32-E72D297353CC}">
              <c16:uniqueId val="{00000000-003B-43E4-97FB-E75F3C682876}"/>
            </c:ext>
          </c:extLst>
        </c:ser>
        <c:ser>
          <c:idx val="3"/>
          <c:order val="1"/>
          <c:tx>
            <c:strRef>
              <c:f>'[180111_NILateSpend_Analysis_WT_2data.xlsx]A3 Gaphs'!$L$166</c:f>
              <c:strCache>
                <c:ptCount val="1"/>
                <c:pt idx="0">
                  <c:v>Youth substance misuse hospital admissions</c:v>
                </c:pt>
              </c:strCache>
            </c:strRef>
          </c:tx>
          <c:spPr>
            <a:ln w="28575" cap="rnd">
              <a:solidFill>
                <a:schemeClr val="accent4"/>
              </a:solidFill>
              <a:round/>
            </a:ln>
            <a:effectLst/>
          </c:spPr>
          <c:marker>
            <c:symbol val="none"/>
          </c:marker>
          <c:cat>
            <c:strRef>
              <c:f>'[180111_NILateSpend_Analysis_WT_2data.xlsx]A3 Gaphs'!$B$167:$B$172</c:f>
              <c:strCache>
                <c:ptCount val="6"/>
                <c:pt idx="0">
                  <c:v>11-12</c:v>
                </c:pt>
                <c:pt idx="1">
                  <c:v>12-13</c:v>
                </c:pt>
                <c:pt idx="2">
                  <c:v>13-14</c:v>
                </c:pt>
                <c:pt idx="3">
                  <c:v>14-15</c:v>
                </c:pt>
                <c:pt idx="4">
                  <c:v>15-16</c:v>
                </c:pt>
                <c:pt idx="5">
                  <c:v>16-17</c:v>
                </c:pt>
              </c:strCache>
            </c:strRef>
          </c:cat>
          <c:val>
            <c:numRef>
              <c:f>'[180111_NILateSpend_Analysis_WT_2data.xlsx]A3 Gaphs'!$L$167:$L$172</c:f>
              <c:numCache>
                <c:formatCode>0.00</c:formatCode>
                <c:ptCount val="6"/>
                <c:pt idx="0">
                  <c:v>100</c:v>
                </c:pt>
                <c:pt idx="1">
                  <c:v>106.11111111111111</c:v>
                </c:pt>
                <c:pt idx="2">
                  <c:v>119.44444444444444</c:v>
                </c:pt>
                <c:pt idx="3">
                  <c:v>143.88888888888889</c:v>
                </c:pt>
                <c:pt idx="4">
                  <c:v>138.33333333333334</c:v>
                </c:pt>
                <c:pt idx="5">
                  <c:v>129.44444444444446</c:v>
                </c:pt>
              </c:numCache>
            </c:numRef>
          </c:val>
          <c:smooth val="0"/>
          <c:extLst xmlns:c16r2="http://schemas.microsoft.com/office/drawing/2015/06/chart">
            <c:ext xmlns:c16="http://schemas.microsoft.com/office/drawing/2014/chart" uri="{C3380CC4-5D6E-409C-BE32-E72D297353CC}">
              <c16:uniqueId val="{00000001-003B-43E4-97FB-E75F3C682876}"/>
            </c:ext>
          </c:extLst>
        </c:ser>
        <c:ser>
          <c:idx val="2"/>
          <c:order val="2"/>
          <c:tx>
            <c:strRef>
              <c:f>'[180111_NILateSpend_Analysis_WT_2data.xlsx]A3 Gaphs'!$N$166</c:f>
              <c:strCache>
                <c:ptCount val="1"/>
                <c:pt idx="0">
                  <c:v>Child alcohol hospital admissions</c:v>
                </c:pt>
              </c:strCache>
            </c:strRef>
          </c:tx>
          <c:spPr>
            <a:ln w="28575" cap="rnd">
              <a:solidFill>
                <a:schemeClr val="accent3"/>
              </a:solidFill>
              <a:round/>
            </a:ln>
            <a:effectLst/>
          </c:spPr>
          <c:marker>
            <c:symbol val="none"/>
          </c:marker>
          <c:cat>
            <c:strRef>
              <c:f>'[180111_NILateSpend_Analysis_WT_2data.xlsx]A3 Gaphs'!$B$167:$B$172</c:f>
              <c:strCache>
                <c:ptCount val="6"/>
                <c:pt idx="0">
                  <c:v>11-12</c:v>
                </c:pt>
                <c:pt idx="1">
                  <c:v>12-13</c:v>
                </c:pt>
                <c:pt idx="2">
                  <c:v>13-14</c:v>
                </c:pt>
                <c:pt idx="3">
                  <c:v>14-15</c:v>
                </c:pt>
                <c:pt idx="4">
                  <c:v>15-16</c:v>
                </c:pt>
                <c:pt idx="5">
                  <c:v>16-17</c:v>
                </c:pt>
              </c:strCache>
            </c:strRef>
          </c:cat>
          <c:val>
            <c:numRef>
              <c:f>'[180111_NILateSpend_Analysis_WT_2data.xlsx]A3 Gaphs'!$N$167:$N$172</c:f>
              <c:numCache>
                <c:formatCode>0.00</c:formatCode>
                <c:ptCount val="6"/>
                <c:pt idx="0">
                  <c:v>100</c:v>
                </c:pt>
                <c:pt idx="1">
                  <c:v>101.41843971631207</c:v>
                </c:pt>
                <c:pt idx="2">
                  <c:v>95.035460992907801</c:v>
                </c:pt>
                <c:pt idx="3">
                  <c:v>119.8581560283688</c:v>
                </c:pt>
                <c:pt idx="4">
                  <c:v>97.163120567375884</c:v>
                </c:pt>
                <c:pt idx="5">
                  <c:v>97.163120567375884</c:v>
                </c:pt>
              </c:numCache>
            </c:numRef>
          </c:val>
          <c:smooth val="0"/>
          <c:extLst xmlns:c16r2="http://schemas.microsoft.com/office/drawing/2015/06/chart">
            <c:ext xmlns:c16="http://schemas.microsoft.com/office/drawing/2014/chart" uri="{C3380CC4-5D6E-409C-BE32-E72D297353CC}">
              <c16:uniqueId val="{00000002-003B-43E4-97FB-E75F3C682876}"/>
            </c:ext>
          </c:extLst>
        </c:ser>
        <c:ser>
          <c:idx val="1"/>
          <c:order val="3"/>
          <c:tx>
            <c:strRef>
              <c:f>'[180111_NILateSpend_Analysis_WT_2data.xlsx]A3 Gaphs'!$K$166</c:f>
              <c:strCache>
                <c:ptCount val="1"/>
                <c:pt idx="0">
                  <c:v>Child mental health hospital admissions</c:v>
                </c:pt>
              </c:strCache>
            </c:strRef>
          </c:tx>
          <c:spPr>
            <a:ln w="28575" cap="rnd">
              <a:solidFill>
                <a:schemeClr val="accent2"/>
              </a:solidFill>
              <a:round/>
            </a:ln>
            <a:effectLst/>
          </c:spPr>
          <c:marker>
            <c:symbol val="none"/>
          </c:marker>
          <c:cat>
            <c:strRef>
              <c:f>'[180111_NILateSpend_Analysis_WT_2data.xlsx]A3 Gaphs'!$B$167:$B$172</c:f>
              <c:strCache>
                <c:ptCount val="6"/>
                <c:pt idx="0">
                  <c:v>11-12</c:v>
                </c:pt>
                <c:pt idx="1">
                  <c:v>12-13</c:v>
                </c:pt>
                <c:pt idx="2">
                  <c:v>13-14</c:v>
                </c:pt>
                <c:pt idx="3">
                  <c:v>14-15</c:v>
                </c:pt>
                <c:pt idx="4">
                  <c:v>15-16</c:v>
                </c:pt>
                <c:pt idx="5">
                  <c:v>16-17</c:v>
                </c:pt>
              </c:strCache>
            </c:strRef>
          </c:cat>
          <c:val>
            <c:numRef>
              <c:f>'[180111_NILateSpend_Analysis_WT_2data.xlsx]A3 Gaphs'!$K$167:$K$172</c:f>
              <c:numCache>
                <c:formatCode>0.00</c:formatCode>
                <c:ptCount val="6"/>
                <c:pt idx="0">
                  <c:v>100</c:v>
                </c:pt>
                <c:pt idx="1">
                  <c:v>106.04026845637584</c:v>
                </c:pt>
                <c:pt idx="2">
                  <c:v>111.40939597315436</c:v>
                </c:pt>
                <c:pt idx="3">
                  <c:v>104.69798657718121</c:v>
                </c:pt>
                <c:pt idx="4">
                  <c:v>106.71140939597315</c:v>
                </c:pt>
                <c:pt idx="5">
                  <c:v>89.261744966442961</c:v>
                </c:pt>
              </c:numCache>
            </c:numRef>
          </c:val>
          <c:smooth val="0"/>
          <c:extLst xmlns:c16r2="http://schemas.microsoft.com/office/drawing/2015/06/chart">
            <c:ext xmlns:c16="http://schemas.microsoft.com/office/drawing/2014/chart" uri="{C3380CC4-5D6E-409C-BE32-E72D297353CC}">
              <c16:uniqueId val="{00000003-003B-43E4-97FB-E75F3C682876}"/>
            </c:ext>
          </c:extLst>
        </c:ser>
        <c:dLbls>
          <c:showLegendKey val="0"/>
          <c:showVal val="0"/>
          <c:showCatName val="0"/>
          <c:showSerName val="0"/>
          <c:showPercent val="0"/>
          <c:showBubbleSize val="0"/>
        </c:dLbls>
        <c:marker val="1"/>
        <c:smooth val="0"/>
        <c:axId val="195387392"/>
        <c:axId val="195388928"/>
      </c:lineChart>
      <c:catAx>
        <c:axId val="1953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388928"/>
        <c:crosses val="autoZero"/>
        <c:auto val="1"/>
        <c:lblAlgn val="ctr"/>
        <c:lblOffset val="100"/>
        <c:noMultiLvlLbl val="0"/>
      </c:catAx>
      <c:valAx>
        <c:axId val="195388928"/>
        <c:scaling>
          <c:orientation val="minMax"/>
          <c:max val="230"/>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387392"/>
        <c:crosses val="autoZero"/>
        <c:crossBetween val="between"/>
      </c:valAx>
      <c:spPr>
        <a:noFill/>
        <a:ln>
          <a:noFill/>
        </a:ln>
        <a:effectLst/>
      </c:spPr>
    </c:plotArea>
    <c:legend>
      <c:legendPos val="r"/>
      <c:layout>
        <c:manualLayout>
          <c:xMode val="edge"/>
          <c:yMode val="edge"/>
          <c:x val="3.0651451800745994E-2"/>
          <c:y val="0.79365238055508402"/>
          <c:w val="0.93724837478135636"/>
          <c:h val="0.200326868497268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81086402648863E-2"/>
          <c:y val="5.0080641663150509E-2"/>
          <c:w val="0.86554307705288691"/>
          <c:h val="0.63487448113479805"/>
        </c:manualLayout>
      </c:layout>
      <c:lineChart>
        <c:grouping val="standard"/>
        <c:varyColors val="0"/>
        <c:ser>
          <c:idx val="1"/>
          <c:order val="0"/>
          <c:tx>
            <c:strRef>
              <c:f>'[180111_NILateSpend_Analysis_WT_2data.xlsx]A3 Gaphs'!$Q$156</c:f>
              <c:strCache>
                <c:ptCount val="1"/>
                <c:pt idx="0">
                  <c:v>Personal Social Services Spend - Families (£m)</c:v>
                </c:pt>
              </c:strCache>
            </c:strRef>
          </c:tx>
          <c:spPr>
            <a:ln w="28575" cap="rnd">
              <a:solidFill>
                <a:schemeClr val="accent2"/>
              </a:solidFill>
              <a:prstDash val="sysDash"/>
              <a:round/>
            </a:ln>
            <a:effectLst/>
          </c:spPr>
          <c:marker>
            <c:symbol val="none"/>
          </c:marker>
          <c:cat>
            <c:strRef>
              <c:f>'[180111_NILateSpend_Analysis_WT_2data.xlsx]A3 Gaphs'!$B$157:$B$162</c:f>
              <c:strCache>
                <c:ptCount val="6"/>
                <c:pt idx="0">
                  <c:v>11-12</c:v>
                </c:pt>
                <c:pt idx="1">
                  <c:v>12-13</c:v>
                </c:pt>
                <c:pt idx="2">
                  <c:v>13-14</c:v>
                </c:pt>
                <c:pt idx="3">
                  <c:v>14-15</c:v>
                </c:pt>
                <c:pt idx="4">
                  <c:v>15-16</c:v>
                </c:pt>
                <c:pt idx="5">
                  <c:v>16-17</c:v>
                </c:pt>
              </c:strCache>
            </c:strRef>
          </c:cat>
          <c:val>
            <c:numRef>
              <c:f>'[180111_NILateSpend_Analysis_WT_2data.xlsx]A3 Gaphs'!$Q$157:$Q$162</c:f>
              <c:numCache>
                <c:formatCode>0.00</c:formatCode>
                <c:ptCount val="6"/>
                <c:pt idx="0">
                  <c:v>100</c:v>
                </c:pt>
                <c:pt idx="1">
                  <c:v>97.943428732733921</c:v>
                </c:pt>
                <c:pt idx="2">
                  <c:v>106.67795837279448</c:v>
                </c:pt>
                <c:pt idx="3">
                  <c:v>107.95991866026755</c:v>
                </c:pt>
                <c:pt idx="4">
                  <c:v>110.59321919934146</c:v>
                </c:pt>
              </c:numCache>
            </c:numRef>
          </c:val>
          <c:smooth val="0"/>
          <c:extLst xmlns:c16r2="http://schemas.microsoft.com/office/drawing/2015/06/chart">
            <c:ext xmlns:c16="http://schemas.microsoft.com/office/drawing/2014/chart" uri="{C3380CC4-5D6E-409C-BE32-E72D297353CC}">
              <c16:uniqueId val="{00000000-0CD2-4C20-B922-C909AEEEA851}"/>
            </c:ext>
          </c:extLst>
        </c:ser>
        <c:ser>
          <c:idx val="3"/>
          <c:order val="1"/>
          <c:tx>
            <c:strRef>
              <c:f>'[180111_NILateSpend_Analysis_WT_2data.xlsx]A3 Gaphs'!$N$156</c:f>
              <c:strCache>
                <c:ptCount val="1"/>
                <c:pt idx="0">
                  <c:v>Looked after children</c:v>
                </c:pt>
              </c:strCache>
            </c:strRef>
          </c:tx>
          <c:spPr>
            <a:ln w="28575" cap="rnd">
              <a:solidFill>
                <a:schemeClr val="accent4"/>
              </a:solidFill>
              <a:round/>
            </a:ln>
            <a:effectLst/>
          </c:spPr>
          <c:marker>
            <c:symbol val="none"/>
          </c:marker>
          <c:cat>
            <c:strRef>
              <c:f>'[180111_NILateSpend_Analysis_WT_2data.xlsx]A3 Gaphs'!$B$157:$B$162</c:f>
              <c:strCache>
                <c:ptCount val="6"/>
                <c:pt idx="0">
                  <c:v>11-12</c:v>
                </c:pt>
                <c:pt idx="1">
                  <c:v>12-13</c:v>
                </c:pt>
                <c:pt idx="2">
                  <c:v>13-14</c:v>
                </c:pt>
                <c:pt idx="3">
                  <c:v>14-15</c:v>
                </c:pt>
                <c:pt idx="4">
                  <c:v>15-16</c:v>
                </c:pt>
                <c:pt idx="5">
                  <c:v>16-17</c:v>
                </c:pt>
              </c:strCache>
            </c:strRef>
          </c:cat>
          <c:val>
            <c:numRef>
              <c:f>'[180111_NILateSpend_Analysis_WT_2data.xlsx]A3 Gaphs'!$N$157:$N$162</c:f>
              <c:numCache>
                <c:formatCode>0.00</c:formatCode>
                <c:ptCount val="6"/>
                <c:pt idx="0">
                  <c:v>100</c:v>
                </c:pt>
                <c:pt idx="1">
                  <c:v>106.16490166414523</c:v>
                </c:pt>
                <c:pt idx="2">
                  <c:v>108.09379727685324</c:v>
                </c:pt>
                <c:pt idx="3">
                  <c:v>108.73676248108926</c:v>
                </c:pt>
                <c:pt idx="4">
                  <c:v>109.30408472012103</c:v>
                </c:pt>
                <c:pt idx="5">
                  <c:v>112.821482602118</c:v>
                </c:pt>
              </c:numCache>
            </c:numRef>
          </c:val>
          <c:smooth val="0"/>
          <c:extLst xmlns:c16r2="http://schemas.microsoft.com/office/drawing/2015/06/chart">
            <c:ext xmlns:c16="http://schemas.microsoft.com/office/drawing/2014/chart" uri="{C3380CC4-5D6E-409C-BE32-E72D297353CC}">
              <c16:uniqueId val="{00000001-0CD2-4C20-B922-C909AEEEA851}"/>
            </c:ext>
          </c:extLst>
        </c:ser>
        <c:ser>
          <c:idx val="2"/>
          <c:order val="2"/>
          <c:tx>
            <c:strRef>
              <c:f>'[180111_NILateSpend_Analysis_WT_2data.xlsx]A3 Gaphs'!$O$156</c:f>
              <c:strCache>
                <c:ptCount val="1"/>
                <c:pt idx="0">
                  <c:v>Child Protection Register</c:v>
                </c:pt>
              </c:strCache>
            </c:strRef>
          </c:tx>
          <c:spPr>
            <a:ln w="28575" cap="rnd">
              <a:solidFill>
                <a:schemeClr val="accent3"/>
              </a:solidFill>
              <a:round/>
            </a:ln>
            <a:effectLst/>
          </c:spPr>
          <c:marker>
            <c:symbol val="none"/>
          </c:marker>
          <c:cat>
            <c:strRef>
              <c:f>'[180111_NILateSpend_Analysis_WT_2data.xlsx]A3 Gaphs'!$B$157:$B$162</c:f>
              <c:strCache>
                <c:ptCount val="6"/>
                <c:pt idx="0">
                  <c:v>11-12</c:v>
                </c:pt>
                <c:pt idx="1">
                  <c:v>12-13</c:v>
                </c:pt>
                <c:pt idx="2">
                  <c:v>13-14</c:v>
                </c:pt>
                <c:pt idx="3">
                  <c:v>14-15</c:v>
                </c:pt>
                <c:pt idx="4">
                  <c:v>15-16</c:v>
                </c:pt>
                <c:pt idx="5">
                  <c:v>16-17</c:v>
                </c:pt>
              </c:strCache>
            </c:strRef>
          </c:cat>
          <c:val>
            <c:numRef>
              <c:f>'[180111_NILateSpend_Analysis_WT_2data.xlsx]A3 Gaphs'!$O$157:$O$162</c:f>
              <c:numCache>
                <c:formatCode>0.00</c:formatCode>
                <c:ptCount val="6"/>
                <c:pt idx="0">
                  <c:v>100</c:v>
                </c:pt>
                <c:pt idx="1">
                  <c:v>92.195580629995305</c:v>
                </c:pt>
                <c:pt idx="2">
                  <c:v>89.985895627644581</c:v>
                </c:pt>
                <c:pt idx="3">
                  <c:v>92.571697226140103</c:v>
                </c:pt>
                <c:pt idx="4">
                  <c:v>100.89327691584391</c:v>
                </c:pt>
                <c:pt idx="5">
                  <c:v>100.23507287259051</c:v>
                </c:pt>
              </c:numCache>
            </c:numRef>
          </c:val>
          <c:smooth val="0"/>
          <c:extLst xmlns:c16r2="http://schemas.microsoft.com/office/drawing/2015/06/chart">
            <c:ext xmlns:c16="http://schemas.microsoft.com/office/drawing/2014/chart" uri="{C3380CC4-5D6E-409C-BE32-E72D297353CC}">
              <c16:uniqueId val="{00000002-0CD2-4C20-B922-C909AEEEA851}"/>
            </c:ext>
          </c:extLst>
        </c:ser>
        <c:ser>
          <c:idx val="4"/>
          <c:order val="3"/>
          <c:tx>
            <c:strRef>
              <c:f>'[180111_NILateSpend_Analysis_WT_2data.xlsx]A3 Gaphs'!$P$156</c:f>
              <c:strCache>
                <c:ptCount val="1"/>
                <c:pt idx="0">
                  <c:v>Children in need</c:v>
                </c:pt>
              </c:strCache>
            </c:strRef>
          </c:tx>
          <c:spPr>
            <a:ln w="28575" cap="rnd">
              <a:solidFill>
                <a:schemeClr val="accent5"/>
              </a:solidFill>
              <a:round/>
            </a:ln>
            <a:effectLst/>
          </c:spPr>
          <c:marker>
            <c:symbol val="none"/>
          </c:marker>
          <c:cat>
            <c:strRef>
              <c:f>'[180111_NILateSpend_Analysis_WT_2data.xlsx]A3 Gaphs'!$B$157:$B$162</c:f>
              <c:strCache>
                <c:ptCount val="6"/>
                <c:pt idx="0">
                  <c:v>11-12</c:v>
                </c:pt>
                <c:pt idx="1">
                  <c:v>12-13</c:v>
                </c:pt>
                <c:pt idx="2">
                  <c:v>13-14</c:v>
                </c:pt>
                <c:pt idx="3">
                  <c:v>14-15</c:v>
                </c:pt>
                <c:pt idx="4">
                  <c:v>15-16</c:v>
                </c:pt>
                <c:pt idx="5">
                  <c:v>16-17</c:v>
                </c:pt>
              </c:strCache>
            </c:strRef>
          </c:cat>
          <c:val>
            <c:numRef>
              <c:f>'[180111_NILateSpend_Analysis_WT_2data.xlsx]A3 Gaphs'!$P$157:$P$162</c:f>
              <c:numCache>
                <c:formatCode>0.00</c:formatCode>
                <c:ptCount val="6"/>
                <c:pt idx="0">
                  <c:v>100</c:v>
                </c:pt>
                <c:pt idx="1">
                  <c:v>99.877566012325019</c:v>
                </c:pt>
                <c:pt idx="2">
                  <c:v>106.10129371913644</c:v>
                </c:pt>
                <c:pt idx="3">
                  <c:v>97.269722074847977</c:v>
                </c:pt>
                <c:pt idx="4">
                  <c:v>100.79582091988738</c:v>
                </c:pt>
                <c:pt idx="5">
                  <c:v>92.792719258866256</c:v>
                </c:pt>
              </c:numCache>
            </c:numRef>
          </c:val>
          <c:smooth val="0"/>
          <c:extLst xmlns:c16r2="http://schemas.microsoft.com/office/drawing/2015/06/chart">
            <c:ext xmlns:c16="http://schemas.microsoft.com/office/drawing/2014/chart" uri="{C3380CC4-5D6E-409C-BE32-E72D297353CC}">
              <c16:uniqueId val="{00000003-0CD2-4C20-B922-C909AEEEA851}"/>
            </c:ext>
          </c:extLst>
        </c:ser>
        <c:dLbls>
          <c:showLegendKey val="0"/>
          <c:showVal val="0"/>
          <c:showCatName val="0"/>
          <c:showSerName val="0"/>
          <c:showPercent val="0"/>
          <c:showBubbleSize val="0"/>
        </c:dLbls>
        <c:marker val="1"/>
        <c:smooth val="0"/>
        <c:axId val="195421312"/>
        <c:axId val="195422848"/>
      </c:lineChart>
      <c:catAx>
        <c:axId val="19542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422848"/>
        <c:crosses val="autoZero"/>
        <c:auto val="1"/>
        <c:lblAlgn val="ctr"/>
        <c:lblOffset val="100"/>
        <c:noMultiLvlLbl val="0"/>
      </c:catAx>
      <c:valAx>
        <c:axId val="195422848"/>
        <c:scaling>
          <c:orientation val="minMax"/>
          <c:max val="115"/>
          <c:min val="8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421312"/>
        <c:crosses val="autoZero"/>
        <c:crossBetween val="between"/>
      </c:valAx>
    </c:plotArea>
    <c:legend>
      <c:legendPos val="r"/>
      <c:layout>
        <c:manualLayout>
          <c:xMode val="edge"/>
          <c:yMode val="edge"/>
          <c:x val="2.2461122098165396E-2"/>
          <c:y val="0.79365238055508402"/>
          <c:w val="0.97753887790183458"/>
          <c:h val="0.200326868497268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a:noFill/>
    </a:ln>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81086402648863E-2"/>
          <c:y val="5.0080641663150509E-2"/>
          <c:w val="0.86554307705288691"/>
          <c:h val="0.63487448113479805"/>
        </c:manualLayout>
      </c:layout>
      <c:lineChart>
        <c:grouping val="standard"/>
        <c:varyColors val="0"/>
        <c:ser>
          <c:idx val="1"/>
          <c:order val="0"/>
          <c:tx>
            <c:strRef>
              <c:f>'[180111_NILateSpend_Analysis_WT_2data.xlsx]A3 Gaphs'!$K$156</c:f>
              <c:strCache>
                <c:ptCount val="1"/>
                <c:pt idx="0">
                  <c:v>Domestic violence</c:v>
                </c:pt>
              </c:strCache>
            </c:strRef>
          </c:tx>
          <c:spPr>
            <a:ln w="28575" cap="rnd">
              <a:solidFill>
                <a:schemeClr val="accent2"/>
              </a:solidFill>
              <a:round/>
            </a:ln>
            <a:effectLst/>
          </c:spPr>
          <c:marker>
            <c:symbol val="none"/>
          </c:marker>
          <c:cat>
            <c:strRef>
              <c:f>'[180111_NILateSpend_Analysis_WT_2data.xlsx]A3 Gaphs'!$B$157:$B$162</c:f>
              <c:strCache>
                <c:ptCount val="6"/>
                <c:pt idx="0">
                  <c:v>11-12</c:v>
                </c:pt>
                <c:pt idx="1">
                  <c:v>12-13</c:v>
                </c:pt>
                <c:pt idx="2">
                  <c:v>13-14</c:v>
                </c:pt>
                <c:pt idx="3">
                  <c:v>14-15</c:v>
                </c:pt>
                <c:pt idx="4">
                  <c:v>15-16</c:v>
                </c:pt>
                <c:pt idx="5">
                  <c:v>16-17</c:v>
                </c:pt>
              </c:strCache>
            </c:strRef>
          </c:cat>
          <c:val>
            <c:numRef>
              <c:f>'[180111_NILateSpend_Analysis_WT_2data.xlsx]A3 Gaphs'!$K$157:$K$162</c:f>
              <c:numCache>
                <c:formatCode>0.00</c:formatCode>
                <c:ptCount val="6"/>
                <c:pt idx="0">
                  <c:v>100</c:v>
                </c:pt>
                <c:pt idx="1">
                  <c:v>107.91395459596762</c:v>
                </c:pt>
                <c:pt idx="2">
                  <c:v>109.65232576599459</c:v>
                </c:pt>
                <c:pt idx="3">
                  <c:v>112.27178917288458</c:v>
                </c:pt>
                <c:pt idx="4">
                  <c:v>112.68455310366726</c:v>
                </c:pt>
                <c:pt idx="5">
                  <c:v>115.75646928083823</c:v>
                </c:pt>
              </c:numCache>
            </c:numRef>
          </c:val>
          <c:smooth val="0"/>
          <c:extLst xmlns:c16r2="http://schemas.microsoft.com/office/drawing/2015/06/chart">
            <c:ext xmlns:c16="http://schemas.microsoft.com/office/drawing/2014/chart" uri="{C3380CC4-5D6E-409C-BE32-E72D297353CC}">
              <c16:uniqueId val="{00000000-71DF-495C-8EE6-682E0DEC40F5}"/>
            </c:ext>
          </c:extLst>
        </c:ser>
        <c:ser>
          <c:idx val="3"/>
          <c:order val="1"/>
          <c:tx>
            <c:strRef>
              <c:f>'[180111_NILateSpend_Analysis_WT_2data.xlsx]A3 Gaphs'!$L$156</c:f>
              <c:strCache>
                <c:ptCount val="1"/>
                <c:pt idx="0">
                  <c:v>Antisocial behaviour</c:v>
                </c:pt>
              </c:strCache>
            </c:strRef>
          </c:tx>
          <c:spPr>
            <a:ln w="28575" cap="rnd">
              <a:solidFill>
                <a:schemeClr val="accent4"/>
              </a:solidFill>
              <a:round/>
            </a:ln>
            <a:effectLst/>
          </c:spPr>
          <c:marker>
            <c:symbol val="none"/>
          </c:marker>
          <c:cat>
            <c:strRef>
              <c:f>'[180111_NILateSpend_Analysis_WT_2data.xlsx]A3 Gaphs'!$B$157:$B$162</c:f>
              <c:strCache>
                <c:ptCount val="6"/>
                <c:pt idx="0">
                  <c:v>11-12</c:v>
                </c:pt>
                <c:pt idx="1">
                  <c:v>12-13</c:v>
                </c:pt>
                <c:pt idx="2">
                  <c:v>13-14</c:v>
                </c:pt>
                <c:pt idx="3">
                  <c:v>14-15</c:v>
                </c:pt>
                <c:pt idx="4">
                  <c:v>15-16</c:v>
                </c:pt>
                <c:pt idx="5">
                  <c:v>16-17</c:v>
                </c:pt>
              </c:strCache>
            </c:strRef>
          </c:cat>
          <c:val>
            <c:numRef>
              <c:f>'[180111_NILateSpend_Analysis_WT_2data.xlsx]A3 Gaphs'!$L$157:$L$162</c:f>
              <c:numCache>
                <c:formatCode>0.00</c:formatCode>
                <c:ptCount val="6"/>
                <c:pt idx="0">
                  <c:v>100</c:v>
                </c:pt>
                <c:pt idx="1">
                  <c:v>101.82755826997382</c:v>
                </c:pt>
                <c:pt idx="2">
                  <c:v>94.581204038389629</c:v>
                </c:pt>
                <c:pt idx="3">
                  <c:v>95.011217748971717</c:v>
                </c:pt>
                <c:pt idx="4">
                  <c:v>92.705347127009858</c:v>
                </c:pt>
                <c:pt idx="5">
                  <c:v>93.018509285803319</c:v>
                </c:pt>
              </c:numCache>
            </c:numRef>
          </c:val>
          <c:smooth val="0"/>
          <c:extLst xmlns:c16r2="http://schemas.microsoft.com/office/drawing/2015/06/chart">
            <c:ext xmlns:c16="http://schemas.microsoft.com/office/drawing/2014/chart" uri="{C3380CC4-5D6E-409C-BE32-E72D297353CC}">
              <c16:uniqueId val="{00000001-71DF-495C-8EE6-682E0DEC40F5}"/>
            </c:ext>
          </c:extLst>
        </c:ser>
        <c:ser>
          <c:idx val="4"/>
          <c:order val="2"/>
          <c:tx>
            <c:strRef>
              <c:f>'[180111_NILateSpend_Analysis_WT_2data.xlsx]A3 Gaphs'!$M$156</c:f>
              <c:strCache>
                <c:ptCount val="1"/>
                <c:pt idx="0">
                  <c:v>Young offenders</c:v>
                </c:pt>
              </c:strCache>
            </c:strRef>
          </c:tx>
          <c:spPr>
            <a:ln w="28575" cap="rnd">
              <a:solidFill>
                <a:schemeClr val="accent5"/>
              </a:solidFill>
              <a:round/>
            </a:ln>
            <a:effectLst/>
          </c:spPr>
          <c:marker>
            <c:symbol val="none"/>
          </c:marker>
          <c:cat>
            <c:strRef>
              <c:f>'[180111_NILateSpend_Analysis_WT_2data.xlsx]A3 Gaphs'!$B$157:$B$162</c:f>
              <c:strCache>
                <c:ptCount val="6"/>
                <c:pt idx="0">
                  <c:v>11-12</c:v>
                </c:pt>
                <c:pt idx="1">
                  <c:v>12-13</c:v>
                </c:pt>
                <c:pt idx="2">
                  <c:v>13-14</c:v>
                </c:pt>
                <c:pt idx="3">
                  <c:v>14-15</c:v>
                </c:pt>
                <c:pt idx="4">
                  <c:v>15-16</c:v>
                </c:pt>
                <c:pt idx="5">
                  <c:v>16-17</c:v>
                </c:pt>
              </c:strCache>
            </c:strRef>
          </c:cat>
          <c:val>
            <c:numRef>
              <c:f>'[180111_NILateSpend_Analysis_WT_2data.xlsx]A3 Gaphs'!$M$157:$M$162</c:f>
              <c:numCache>
                <c:formatCode>0.00</c:formatCode>
                <c:ptCount val="6"/>
                <c:pt idx="0">
                  <c:v>100</c:v>
                </c:pt>
                <c:pt idx="1">
                  <c:v>92.754919499105554</c:v>
                </c:pt>
                <c:pt idx="2">
                  <c:v>87.298747763864043</c:v>
                </c:pt>
                <c:pt idx="3">
                  <c:v>77.996422182468692</c:v>
                </c:pt>
                <c:pt idx="4">
                  <c:v>83.094812164579608</c:v>
                </c:pt>
                <c:pt idx="5">
                  <c:v>79.695885509838988</c:v>
                </c:pt>
              </c:numCache>
            </c:numRef>
          </c:val>
          <c:smooth val="0"/>
          <c:extLst xmlns:c16r2="http://schemas.microsoft.com/office/drawing/2015/06/chart">
            <c:ext xmlns:c16="http://schemas.microsoft.com/office/drawing/2014/chart" uri="{C3380CC4-5D6E-409C-BE32-E72D297353CC}">
              <c16:uniqueId val="{00000002-71DF-495C-8EE6-682E0DEC40F5}"/>
            </c:ext>
          </c:extLst>
        </c:ser>
        <c:dLbls>
          <c:showLegendKey val="0"/>
          <c:showVal val="0"/>
          <c:showCatName val="0"/>
          <c:showSerName val="0"/>
          <c:showPercent val="0"/>
          <c:showBubbleSize val="0"/>
        </c:dLbls>
        <c:marker val="1"/>
        <c:smooth val="0"/>
        <c:axId val="195474560"/>
        <c:axId val="195476096"/>
      </c:lineChart>
      <c:catAx>
        <c:axId val="19547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476096"/>
        <c:crosses val="autoZero"/>
        <c:auto val="1"/>
        <c:lblAlgn val="ctr"/>
        <c:lblOffset val="100"/>
        <c:noMultiLvlLbl val="0"/>
      </c:catAx>
      <c:valAx>
        <c:axId val="195476096"/>
        <c:scaling>
          <c:orientation val="minMax"/>
          <c:max val="120"/>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474560"/>
        <c:crosses val="autoZero"/>
        <c:crossBetween val="between"/>
      </c:valAx>
    </c:plotArea>
    <c:legend>
      <c:legendPos val="r"/>
      <c:layout>
        <c:manualLayout>
          <c:xMode val="edge"/>
          <c:yMode val="edge"/>
          <c:x val="8.6824259035964205E-2"/>
          <c:y val="0.80271388059738769"/>
          <c:w val="0.87243352766917659"/>
          <c:h val="0.164080752859988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a:noFill/>
    </a:ln>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AD979-5401-4785-8207-BF6264C45C87}" type="datetimeFigureOut">
              <a:rPr lang="en-GB" smtClean="0"/>
              <a:t>18/06/2019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9EE12-8E58-4523-9746-045A7315F655}" type="slidenum">
              <a:rPr lang="en-GB" smtClean="0"/>
              <a:t>‹#›</a:t>
            </a:fld>
            <a:endParaRPr lang="en-GB"/>
          </a:p>
        </p:txBody>
      </p:sp>
    </p:spTree>
    <p:extLst>
      <p:ext uri="{BB962C8B-B14F-4D97-AF65-F5344CB8AC3E}">
        <p14:creationId xmlns:p14="http://schemas.microsoft.com/office/powerpoint/2010/main" val="55703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300" dirty="0"/>
              <a:t>Journey began with unusual partnership between Graham and IDS – different sides of the political spectrum – both with a passion and interest in EI</a:t>
            </a:r>
          </a:p>
          <a:p>
            <a:endParaRPr lang="en-GB" altLang="en-US" sz="1300" dirty="0"/>
          </a:p>
          <a:p>
            <a:r>
              <a:rPr lang="en-GB" altLang="en-US" sz="1300" dirty="0"/>
              <a:t>Graham, founder chair of EIF – Coalition govt to report to the PM</a:t>
            </a:r>
          </a:p>
          <a:p>
            <a:endParaRPr lang="en-GB" altLang="en-US" sz="1300" dirty="0"/>
          </a:p>
          <a:p>
            <a:r>
              <a:rPr lang="en-GB" altLang="en-US" sz="1300" dirty="0"/>
              <a:t>His ground-breaking report – drawing on lots of existing knowledge</a:t>
            </a:r>
          </a:p>
          <a:p>
            <a:pPr marL="232144" indent="-232144">
              <a:buFont typeface="Arial" panose="020B0604020202020204" pitchFamily="34" charset="0"/>
              <a:buChar char="•"/>
              <a:defRPr/>
            </a:pPr>
            <a:r>
              <a:rPr lang="en-GB" sz="1300" dirty="0"/>
              <a:t>Growing research on case for early intervention drawing on research from – psychology, economics, neuroscience and social research. </a:t>
            </a:r>
          </a:p>
          <a:p>
            <a:pPr marL="232144" indent="-232144">
              <a:buFont typeface="Arial" panose="020B0604020202020204" pitchFamily="34" charset="0"/>
              <a:buChar char="•"/>
              <a:defRPr/>
            </a:pPr>
            <a:r>
              <a:rPr lang="en-GB" sz="1300" dirty="0"/>
              <a:t>Strong evidence for a number of specific programmes implemented internationally esp. in the US - Family Nurse Partnership introduced in UK</a:t>
            </a:r>
          </a:p>
          <a:p>
            <a:pPr marL="232144" indent="-232144">
              <a:buFont typeface="Arial" panose="020B0604020202020204" pitchFamily="34" charset="0"/>
              <a:buChar char="•"/>
              <a:defRPr/>
            </a:pPr>
            <a:r>
              <a:rPr lang="en-GB" sz="1300" dirty="0"/>
              <a:t>Lack of evidence for programmes in UK context</a:t>
            </a:r>
          </a:p>
          <a:p>
            <a:pPr marL="232144" indent="-232144">
              <a:buFont typeface="Arial" panose="020B0604020202020204" pitchFamily="34" charset="0"/>
              <a:buChar char="•"/>
              <a:defRPr/>
            </a:pPr>
            <a:r>
              <a:rPr lang="en-GB" sz="1300" dirty="0"/>
              <a:t>The Early Intervention Foundation created in 2013 with all-party support</a:t>
            </a:r>
          </a:p>
          <a:p>
            <a:endParaRPr lang="en-GB" altLang="en-US" sz="1300"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804763" indent="-309524">
              <a:defRPr>
                <a:solidFill>
                  <a:schemeClr val="tx1"/>
                </a:solidFill>
                <a:latin typeface="Calibri" panose="020F0502020204030204" pitchFamily="34" charset="0"/>
                <a:ea typeface="MS PGothic" panose="020B0600070205080204" pitchFamily="34" charset="-128"/>
              </a:defRPr>
            </a:lvl2pPr>
            <a:lvl3pPr marL="1238098" indent="-247620">
              <a:defRPr>
                <a:solidFill>
                  <a:schemeClr val="tx1"/>
                </a:solidFill>
                <a:latin typeface="Calibri" panose="020F0502020204030204" pitchFamily="34" charset="0"/>
                <a:ea typeface="MS PGothic" panose="020B0600070205080204" pitchFamily="34" charset="-128"/>
              </a:defRPr>
            </a:lvl3pPr>
            <a:lvl4pPr marL="1733337" indent="-247620">
              <a:defRPr>
                <a:solidFill>
                  <a:schemeClr val="tx1"/>
                </a:solidFill>
                <a:latin typeface="Calibri" panose="020F0502020204030204" pitchFamily="34" charset="0"/>
                <a:ea typeface="MS PGothic" panose="020B0600070205080204" pitchFamily="34" charset="-128"/>
              </a:defRPr>
            </a:lvl4pPr>
            <a:lvl5pPr marL="2228576" indent="-247620">
              <a:defRPr>
                <a:solidFill>
                  <a:schemeClr val="tx1"/>
                </a:solidFill>
                <a:latin typeface="Calibri" panose="020F0502020204030204" pitchFamily="34" charset="0"/>
                <a:ea typeface="MS PGothic" panose="020B0600070205080204" pitchFamily="34" charset="-128"/>
              </a:defRPr>
            </a:lvl5pPr>
            <a:lvl6pPr marL="2723815" indent="-247620" defTabSz="4952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219054" indent="-247620" defTabSz="4952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714293" indent="-247620" defTabSz="4952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09532" indent="-247620" defTabSz="4952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90478" rtl="0" eaLnBrk="1" fontAlgn="auto" latinLnBrk="0" hangingPunct="1">
              <a:lnSpc>
                <a:spcPct val="100000"/>
              </a:lnSpc>
              <a:spcBef>
                <a:spcPts val="0"/>
              </a:spcBef>
              <a:spcAft>
                <a:spcPts val="0"/>
              </a:spcAft>
              <a:buClrTx/>
              <a:buSzTx/>
              <a:buFontTx/>
              <a:buNone/>
              <a:tabLst/>
              <a:defRPr/>
            </a:pPr>
            <a:fld id="{B782EFE5-0D80-4B4D-8ADB-895F088AF3CA}" type="slidenum">
              <a:rPr kumimoji="0" lang="en-GB" altLang="en-US" sz="1900" b="0" i="0" u="none" strike="noStrike" kern="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90478" rtl="0" eaLnBrk="1" fontAlgn="auto" latinLnBrk="0" hangingPunct="1">
                <a:lnSpc>
                  <a:spcPct val="100000"/>
                </a:lnSpc>
                <a:spcBef>
                  <a:spcPts val="0"/>
                </a:spcBef>
                <a:spcAft>
                  <a:spcPts val="0"/>
                </a:spcAft>
                <a:buClrTx/>
                <a:buSzTx/>
                <a:buFontTx/>
                <a:buNone/>
                <a:tabLst/>
                <a:defRPr/>
              </a:pPr>
              <a:t>3</a:t>
            </a:fld>
            <a:endParaRPr kumimoji="0" lang="en-GB" altLang="en-US" sz="1900" b="0" i="0" u="none" strike="noStrike" kern="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61372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C2A3DAA5-B18E-48B5-BBF1-589710C35AC4}"/>
              </a:ext>
            </a:extLst>
          </p:cNvPr>
          <p:cNvSpPr>
            <a:spLocks noGrp="1" noRot="1" noChangeAspect="1" noChangeArrowheads="1" noTextEdit="1"/>
          </p:cNvSpPr>
          <p:nvPr>
            <p:ph type="sldImg"/>
          </p:nvPr>
        </p:nvSpPr>
        <p:spPr bwMode="auto">
          <a:xfrm>
            <a:off x="1611313" y="230188"/>
            <a:ext cx="3721100"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618E5BCF-7AF4-4F6F-BC2F-F4B3DEE108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9460" name="Slide Number Placeholder 3">
            <a:extLst>
              <a:ext uri="{FF2B5EF4-FFF2-40B4-BE49-F238E27FC236}">
                <a16:creationId xmlns:a16="http://schemas.microsoft.com/office/drawing/2014/main" xmlns="" id="{95D4A1E8-9B07-4FBD-B37A-315DE0D17C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01" indent="-285731">
              <a:defRPr>
                <a:solidFill>
                  <a:schemeClr val="tx1"/>
                </a:solidFill>
                <a:latin typeface="Calibri" panose="020F0502020204030204" pitchFamily="34" charset="0"/>
                <a:ea typeface="MS PGothic" panose="020B0600070205080204" pitchFamily="34" charset="-128"/>
              </a:defRPr>
            </a:lvl2pPr>
            <a:lvl3pPr marL="1142925" indent="-228585">
              <a:defRPr>
                <a:solidFill>
                  <a:schemeClr val="tx1"/>
                </a:solidFill>
                <a:latin typeface="Calibri" panose="020F0502020204030204" pitchFamily="34" charset="0"/>
                <a:ea typeface="MS PGothic" panose="020B0600070205080204" pitchFamily="34" charset="-128"/>
              </a:defRPr>
            </a:lvl3pPr>
            <a:lvl4pPr marL="1600095" indent="-228585">
              <a:defRPr>
                <a:solidFill>
                  <a:schemeClr val="tx1"/>
                </a:solidFill>
                <a:latin typeface="Calibri" panose="020F0502020204030204" pitchFamily="34" charset="0"/>
                <a:ea typeface="MS PGothic" panose="020B0600070205080204" pitchFamily="34" charset="-128"/>
              </a:defRPr>
            </a:lvl4pPr>
            <a:lvl5pPr marL="2057265" indent="-228585">
              <a:defRPr>
                <a:solidFill>
                  <a:schemeClr val="tx1"/>
                </a:solidFill>
                <a:latin typeface="Calibri" panose="020F0502020204030204" pitchFamily="34" charset="0"/>
                <a:ea typeface="MS PGothic" panose="020B0600070205080204" pitchFamily="34" charset="-128"/>
              </a:defRPr>
            </a:lvl5pPr>
            <a:lvl6pPr marL="2514435" indent="-228585" defTabSz="45717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605" indent="-228585" defTabSz="45717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775" indent="-228585" defTabSz="45717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945" indent="-228585" defTabSz="45717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EBEA10-8CB2-472E-8A3E-E53AE42ED2C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5987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1313" y="230188"/>
            <a:ext cx="3721100" cy="20923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7413B2-CB14-4809-965A-1EC1FD547F33}" type="slidenum">
              <a:rPr lang="en-GB" smtClean="0"/>
              <a:t>8</a:t>
            </a:fld>
            <a:endParaRPr lang="en-GB" dirty="0"/>
          </a:p>
        </p:txBody>
      </p:sp>
    </p:spTree>
    <p:extLst>
      <p:ext uri="{BB962C8B-B14F-4D97-AF65-F5344CB8AC3E}">
        <p14:creationId xmlns:p14="http://schemas.microsoft.com/office/powerpoint/2010/main" val="179394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2144" indent="-232144">
              <a:buFont typeface="Arial" panose="020B0604020202020204" pitchFamily="34" charset="0"/>
              <a:buChar char="•"/>
              <a:defRPr/>
            </a:pPr>
            <a:r>
              <a:rPr lang="en-GB" sz="1300"/>
              <a:t>Represents the next stage in the Allen Review </a:t>
            </a:r>
          </a:p>
          <a:p>
            <a:pPr marL="232144" indent="-232144">
              <a:buFont typeface="Arial" panose="020B0604020202020204" pitchFamily="34" charset="0"/>
              <a:buChar char="•"/>
              <a:defRPr/>
            </a:pPr>
            <a:r>
              <a:rPr lang="en-GB" sz="1300"/>
              <a:t>Creating foundations for a UK evidence base for Early Intervention</a:t>
            </a:r>
          </a:p>
          <a:p>
            <a:pPr marL="232144" indent="-232144">
              <a:buFont typeface="Arial" panose="020B0604020202020204" pitchFamily="34" charset="0"/>
              <a:buChar char="•"/>
              <a:defRPr/>
            </a:pPr>
            <a:r>
              <a:rPr lang="en-GB" sz="1300"/>
              <a:t>Use EIF’s own ratings, approach, cost scale </a:t>
            </a:r>
          </a:p>
          <a:p>
            <a:pPr marL="232144" indent="-232144">
              <a:buFont typeface="Arial" panose="020B0604020202020204" pitchFamily="34" charset="0"/>
              <a:buChar char="•"/>
              <a:defRPr/>
            </a:pPr>
            <a:r>
              <a:rPr lang="en-GB" sz="1300"/>
              <a:t>Drawing on expertise of partners </a:t>
            </a:r>
          </a:p>
          <a:p>
            <a:pPr marL="232144" indent="-232144">
              <a:buFont typeface="Arial" panose="020B0604020202020204" pitchFamily="34" charset="0"/>
              <a:buChar char="•"/>
              <a:defRPr/>
            </a:pPr>
            <a:r>
              <a:rPr lang="en-GB" sz="1300"/>
              <a:t>Focus on </a:t>
            </a:r>
            <a:r>
              <a:rPr lang="en-GB" sz="1300" i="1"/>
              <a:t>relationships </a:t>
            </a:r>
            <a:r>
              <a:rPr lang="en-GB" sz="1300"/>
              <a:t>–  parent and child and parent and parent</a:t>
            </a:r>
          </a:p>
          <a:p>
            <a:endParaRPr lang="en-GB"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804763" indent="-309524">
              <a:defRPr>
                <a:solidFill>
                  <a:schemeClr val="tx1"/>
                </a:solidFill>
                <a:latin typeface="Calibri" panose="020F0502020204030204" pitchFamily="34" charset="0"/>
                <a:ea typeface="MS PGothic" panose="020B0600070205080204" pitchFamily="34" charset="-128"/>
              </a:defRPr>
            </a:lvl2pPr>
            <a:lvl3pPr marL="1238098" indent="-247620">
              <a:defRPr>
                <a:solidFill>
                  <a:schemeClr val="tx1"/>
                </a:solidFill>
                <a:latin typeface="Calibri" panose="020F0502020204030204" pitchFamily="34" charset="0"/>
                <a:ea typeface="MS PGothic" panose="020B0600070205080204" pitchFamily="34" charset="-128"/>
              </a:defRPr>
            </a:lvl3pPr>
            <a:lvl4pPr marL="1733337" indent="-247620">
              <a:defRPr>
                <a:solidFill>
                  <a:schemeClr val="tx1"/>
                </a:solidFill>
                <a:latin typeface="Calibri" panose="020F0502020204030204" pitchFamily="34" charset="0"/>
                <a:ea typeface="MS PGothic" panose="020B0600070205080204" pitchFamily="34" charset="-128"/>
              </a:defRPr>
            </a:lvl4pPr>
            <a:lvl5pPr marL="2228576" indent="-247620">
              <a:defRPr>
                <a:solidFill>
                  <a:schemeClr val="tx1"/>
                </a:solidFill>
                <a:latin typeface="Calibri" panose="020F0502020204030204" pitchFamily="34" charset="0"/>
                <a:ea typeface="MS PGothic" panose="020B0600070205080204" pitchFamily="34" charset="-128"/>
              </a:defRPr>
            </a:lvl5pPr>
            <a:lvl6pPr marL="2723815" indent="-247620" defTabSz="4952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219054" indent="-247620" defTabSz="4952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714293" indent="-247620" defTabSz="4952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09532" indent="-247620" defTabSz="4952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90478" rtl="0" eaLnBrk="1" fontAlgn="auto" latinLnBrk="0" hangingPunct="1">
              <a:lnSpc>
                <a:spcPct val="100000"/>
              </a:lnSpc>
              <a:spcBef>
                <a:spcPts val="0"/>
              </a:spcBef>
              <a:spcAft>
                <a:spcPts val="0"/>
              </a:spcAft>
              <a:buClrTx/>
              <a:buSzTx/>
              <a:buFontTx/>
              <a:buNone/>
              <a:tabLst/>
              <a:defRPr/>
            </a:pPr>
            <a:fld id="{905B7C63-DE97-4123-9F1A-A64B513511BB}" type="slidenum">
              <a:rPr kumimoji="0" lang="en-GB" altLang="en-US" sz="1900" b="0" i="0" u="none" strike="noStrike" kern="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90478" rtl="0" eaLnBrk="1" fontAlgn="auto" latinLnBrk="0" hangingPunct="1">
                <a:lnSpc>
                  <a:spcPct val="100000"/>
                </a:lnSpc>
                <a:spcBef>
                  <a:spcPts val="0"/>
                </a:spcBef>
                <a:spcAft>
                  <a:spcPts val="0"/>
                </a:spcAft>
                <a:buClrTx/>
                <a:buSzTx/>
                <a:buFontTx/>
                <a:buNone/>
                <a:tabLst/>
                <a:defRPr/>
              </a:pPr>
              <a:t>13</a:t>
            </a:fld>
            <a:endParaRPr kumimoji="0" lang="en-GB" altLang="en-US" sz="1900" b="0" i="0" u="none" strike="noStrike" kern="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132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1175" y="4777194"/>
            <a:ext cx="5953125" cy="5149444"/>
          </a:xfrm>
        </p:spPr>
        <p:txBody>
          <a:bodyPr/>
          <a:lstStyle/>
          <a:p>
            <a:r>
              <a:rPr lang="en-GB" dirty="0"/>
              <a:t>We have a set of evidence standards which we use to classify interventions  and work out which ones </a:t>
            </a:r>
            <a:r>
              <a:rPr lang="en-GB" sz="1200" u="none" kern="1200" dirty="0">
                <a:solidFill>
                  <a:schemeClr val="tx1"/>
                </a:solidFill>
                <a:effectLst/>
                <a:latin typeface="+mn-lt"/>
                <a:ea typeface="+mn-ea"/>
                <a:cs typeface="+mn-cs"/>
              </a:rPr>
              <a:t>have been shown to improve one or more child outcomes.</a:t>
            </a:r>
          </a:p>
          <a:p>
            <a:endParaRPr lang="en-GB" sz="1200" u="none" kern="1200" dirty="0">
              <a:solidFill>
                <a:schemeClr val="tx1"/>
              </a:solidFill>
              <a:effectLst/>
              <a:latin typeface="+mn-lt"/>
              <a:ea typeface="+mn-ea"/>
              <a:cs typeface="+mn-cs"/>
            </a:endParaRPr>
          </a:p>
          <a:p>
            <a:r>
              <a:rPr lang="en-GB" dirty="0"/>
              <a:t>L3 &amp; 4 is what we mean by ‘effective’ </a:t>
            </a:r>
          </a:p>
          <a:p>
            <a:pPr marL="171450" indent="-171450">
              <a:buFont typeface="Arial" panose="020B0604020202020204" pitchFamily="34" charset="0"/>
              <a:buChar char="•"/>
            </a:pPr>
            <a:r>
              <a:rPr lang="en-GB" dirty="0"/>
              <a:t>L3 = evidence from at least one rigorous study demonstrating a statistically significant +</a:t>
            </a:r>
            <a:r>
              <a:rPr lang="en-GB" dirty="0" err="1"/>
              <a:t>ve</a:t>
            </a:r>
            <a:r>
              <a:rPr lang="en-GB" dirty="0"/>
              <a:t>  impact on at least one chid outcome. </a:t>
            </a:r>
          </a:p>
          <a:p>
            <a:pPr marL="171450" indent="-171450">
              <a:buFont typeface="Arial" panose="020B0604020202020204" pitchFamily="34" charset="0"/>
              <a:buChar char="•"/>
            </a:pPr>
            <a:r>
              <a:rPr lang="en-GB" dirty="0"/>
              <a:t>L4 is highest = evidence from a least 2 high quality evaluations which demonstrate positive impacts across populations and environments </a:t>
            </a:r>
          </a:p>
          <a:p>
            <a:endParaRPr lang="en-GB" dirty="0"/>
          </a:p>
          <a:p>
            <a:r>
              <a:rPr lang="en-GB" dirty="0"/>
              <a:t>Complex work –won’t bore you with the details, but we have panel of experts assessing the evidence against 34 criteria in order to rate interventions according to strength of evidence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373A36"/>
                </a:solidFill>
                <a:cs typeface="Calibri"/>
              </a:rPr>
              <a:t>Also want to make the point that of course evidence is not the only consideration in deciding what to </a:t>
            </a:r>
            <a:r>
              <a:rPr lang="en-GB" dirty="0">
                <a:solidFill>
                  <a:srgbClr val="373A36"/>
                </a:solidFill>
                <a:cs typeface="Calibri"/>
              </a:rPr>
              <a:t>commission. Also need to consider cost, fit with your local context, workforce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73A36"/>
              </a:solidFill>
              <a:cs typeface="Calibri"/>
            </a:endParaRPr>
          </a:p>
          <a:p>
            <a:pPr marR="0" lvl="0" algn="l" defTabSz="914400" rtl="0" eaLnBrk="1" fontAlgn="auto" latinLnBrk="0" hangingPunct="1">
              <a:lnSpc>
                <a:spcPct val="100000"/>
              </a:lnSpc>
              <a:spcBef>
                <a:spcPts val="0"/>
              </a:spcBef>
              <a:spcAft>
                <a:spcPts val="0"/>
              </a:spcAft>
              <a:buClrTx/>
              <a:buSzTx/>
              <a:tabLst/>
              <a:defRPr/>
            </a:pPr>
            <a:r>
              <a:rPr lang="en-GB" dirty="0">
                <a:solidFill>
                  <a:srgbClr val="373A36"/>
                </a:solidFill>
                <a:cs typeface="Calibri"/>
              </a:rPr>
              <a:t>Evidence will only tell you what has worked with a  certain population or in a certain context. Won’t tell you if it will work for you. And so ratings are </a:t>
            </a:r>
            <a:r>
              <a:rPr lang="en-GB" u="sng" dirty="0">
                <a:solidFill>
                  <a:srgbClr val="373A36"/>
                </a:solidFill>
                <a:cs typeface="Calibri"/>
              </a:rPr>
              <a:t>never</a:t>
            </a:r>
            <a:r>
              <a:rPr lang="en-GB" dirty="0">
                <a:solidFill>
                  <a:srgbClr val="373A36"/>
                </a:solidFill>
                <a:cs typeface="Calibri"/>
              </a:rPr>
              <a:t> a replacement for skilled judgement by local decision makers.  </a:t>
            </a:r>
          </a:p>
          <a:p>
            <a:pPr marR="0" lvl="0" algn="l" defTabSz="914400" rtl="0" eaLnBrk="1" fontAlgn="auto" latinLnBrk="0" hangingPunct="1">
              <a:lnSpc>
                <a:spcPct val="100000"/>
              </a:lnSpc>
              <a:spcBef>
                <a:spcPts val="0"/>
              </a:spcBef>
              <a:spcAft>
                <a:spcPts val="0"/>
              </a:spcAft>
              <a:buClrTx/>
              <a:buSzTx/>
              <a:tabLst/>
              <a:defRPr/>
            </a:pPr>
            <a:endParaRPr lang="en-GB" dirty="0">
              <a:solidFill>
                <a:srgbClr val="373A36"/>
              </a:solidFill>
              <a:cs typeface="Calibri"/>
            </a:endParaRPr>
          </a:p>
          <a:p>
            <a:pPr marR="0" lvl="0" algn="l" defTabSz="914400" rtl="0" eaLnBrk="1" fontAlgn="auto" latinLnBrk="0" hangingPunct="1">
              <a:lnSpc>
                <a:spcPct val="100000"/>
              </a:lnSpc>
              <a:spcBef>
                <a:spcPts val="0"/>
              </a:spcBef>
              <a:spcAft>
                <a:spcPts val="0"/>
              </a:spcAft>
              <a:buClrTx/>
              <a:buSzTx/>
              <a:tabLst/>
              <a:defRPr/>
            </a:pPr>
            <a:r>
              <a:rPr lang="en-GB" dirty="0">
                <a:solidFill>
                  <a:srgbClr val="373A36"/>
                </a:solidFill>
                <a:cs typeface="Calibri"/>
              </a:rPr>
              <a:t>Not saying don’t deliver things which have not been found to improve child outcome. BUT am saying make sure if you have interventions which fall into this category that you must evaluate or monitor them to be sure they are delivering the improvements that you are aiming for. </a:t>
            </a:r>
          </a:p>
          <a:p>
            <a:pPr marR="0" lvl="0" algn="l" defTabSz="914400" rtl="0" eaLnBrk="1" fontAlgn="auto" latinLnBrk="0" hangingPunct="1">
              <a:lnSpc>
                <a:spcPct val="100000"/>
              </a:lnSpc>
              <a:spcBef>
                <a:spcPts val="0"/>
              </a:spcBef>
              <a:spcAft>
                <a:spcPts val="0"/>
              </a:spcAft>
              <a:buClrTx/>
              <a:buSzTx/>
              <a:tabLst/>
              <a:defRPr/>
            </a:pPr>
            <a:endParaRPr lang="en-GB" dirty="0">
              <a:solidFill>
                <a:srgbClr val="373A36"/>
              </a:solidFill>
              <a:cs typeface="Calibri"/>
            </a:endParaRPr>
          </a:p>
          <a:p>
            <a:pPr marR="0" lvl="0" algn="l" defTabSz="914400" rtl="0" eaLnBrk="1" fontAlgn="auto" latinLnBrk="0" hangingPunct="1">
              <a:lnSpc>
                <a:spcPct val="100000"/>
              </a:lnSpc>
              <a:spcBef>
                <a:spcPts val="0"/>
              </a:spcBef>
              <a:spcAft>
                <a:spcPts val="0"/>
              </a:spcAft>
              <a:buClrTx/>
              <a:buSzTx/>
              <a:tabLst/>
              <a:defRPr/>
            </a:pPr>
            <a:r>
              <a:rPr lang="en-GB" dirty="0">
                <a:solidFill>
                  <a:srgbClr val="373A36"/>
                </a:solidFill>
                <a:cs typeface="Calibri"/>
              </a:rPr>
              <a:t>But key message is that evidence matters…</a:t>
            </a:r>
          </a:p>
          <a:p>
            <a:endParaRPr lang="en-GB" dirty="0"/>
          </a:p>
          <a:p>
            <a:endParaRPr lang="en-GB" dirty="0"/>
          </a:p>
        </p:txBody>
      </p:sp>
      <p:sp>
        <p:nvSpPr>
          <p:cNvPr id="4" name="Slide Number Placeholder 3"/>
          <p:cNvSpPr>
            <a:spLocks noGrp="1"/>
          </p:cNvSpPr>
          <p:nvPr>
            <p:ph type="sldNum" sz="quarter" idx="5"/>
          </p:nvPr>
        </p:nvSpPr>
        <p:spPr/>
        <p:txBody>
          <a:bodyPr/>
          <a:lstStyle/>
          <a:p>
            <a:fld id="{A2621026-D926-42AC-964B-4029F79EDB8A}" type="slidenum">
              <a:rPr lang="en-GB" smtClean="0"/>
              <a:t>15</a:t>
            </a:fld>
            <a:endParaRPr lang="en-GB" dirty="0"/>
          </a:p>
        </p:txBody>
      </p:sp>
    </p:spTree>
    <p:extLst>
      <p:ext uri="{BB962C8B-B14F-4D97-AF65-F5344CB8AC3E}">
        <p14:creationId xmlns:p14="http://schemas.microsoft.com/office/powerpoint/2010/main" val="332187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In terms of how the Guidebook is used, the page you can see on the slide is the gateway or entry point to the Guidebook content.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Programmes are fully searchable by many of the features just described – i.e. strength of evidence, cost, outcomes achieved, and characteristics of the target population.</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We current have 101 programmes and expect this to increase by 10 or so over the next financial year.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These are slightly old numbers, but:</a:t>
            </a:r>
          </a:p>
          <a:p>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 GB receives over 20,000 visits a year, and almost 70,000 in total since it was launched in October 2014.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 Guidebook has a nationwide reach: less than 30% of UK-based Guidebook users are in London, and over the past year it’s had at least 50 visits from nearly 50 different UK locations. Since its launch, it has been accessed by local authorities or major public services in at least 85% of top-tier local government areas in England.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Around 30% of Guidebook users are outside the UK – predominantly from the US, Australia and Canada.</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48B5B-5B18-4D42-8539-5A94B63AAF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341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640B5A0-BD5A-4BC7-AF09-295AF2B0A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1F7317E-5435-4F3B-B370-1915B49848D1}"/>
              </a:ext>
            </a:extLst>
          </p:cNvPr>
          <p:cNvSpPr>
            <a:spLocks noGrp="1"/>
          </p:cNvSpPr>
          <p:nvPr>
            <p:ph type="ctrTitle"/>
          </p:nvPr>
        </p:nvSpPr>
        <p:spPr>
          <a:xfrm>
            <a:off x="779318" y="1656428"/>
            <a:ext cx="6471874" cy="2046923"/>
          </a:xfrm>
        </p:spPr>
        <p:txBody>
          <a:bodyPr anchor="b">
            <a:normAutofit/>
          </a:bodyPr>
          <a:lstStyle>
            <a:lvl1pPr algn="l">
              <a:defRPr sz="48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xmlns="" id="{9F52374A-3F4B-48DA-BF3B-4DA85BE0F474}"/>
              </a:ext>
            </a:extLst>
          </p:cNvPr>
          <p:cNvSpPr>
            <a:spLocks noGrp="1"/>
          </p:cNvSpPr>
          <p:nvPr>
            <p:ph type="subTitle" idx="1"/>
          </p:nvPr>
        </p:nvSpPr>
        <p:spPr>
          <a:xfrm>
            <a:off x="779318" y="4040950"/>
            <a:ext cx="64718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00167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C0039A-6137-4002-965C-6B30B5EC9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1F7317E-5435-4F3B-B370-1915B49848D1}"/>
              </a:ext>
            </a:extLst>
          </p:cNvPr>
          <p:cNvSpPr>
            <a:spLocks noGrp="1"/>
          </p:cNvSpPr>
          <p:nvPr>
            <p:ph type="ctrTitle"/>
          </p:nvPr>
        </p:nvSpPr>
        <p:spPr>
          <a:xfrm>
            <a:off x="779318" y="1656428"/>
            <a:ext cx="6471874" cy="2046923"/>
          </a:xfrm>
        </p:spPr>
        <p:txBody>
          <a:bodyPr anchor="b">
            <a:normAutofit/>
          </a:bodyPr>
          <a:lstStyle>
            <a:lvl1pPr algn="l">
              <a:defRPr sz="48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xmlns="" id="{9F52374A-3F4B-48DA-BF3B-4DA85BE0F474}"/>
              </a:ext>
            </a:extLst>
          </p:cNvPr>
          <p:cNvSpPr>
            <a:spLocks noGrp="1"/>
          </p:cNvSpPr>
          <p:nvPr>
            <p:ph type="subTitle" idx="1"/>
          </p:nvPr>
        </p:nvSpPr>
        <p:spPr>
          <a:xfrm>
            <a:off x="779318" y="4040950"/>
            <a:ext cx="64718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18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8C878-55A6-4251-A69C-00C2160C7C9F}"/>
              </a:ext>
            </a:extLst>
          </p:cNvPr>
          <p:cNvSpPr>
            <a:spLocks noGrp="1"/>
          </p:cNvSpPr>
          <p:nvPr>
            <p:ph type="title" hasCustomPrompt="1"/>
          </p:nvPr>
        </p:nvSpPr>
        <p:spPr/>
        <p:txBody>
          <a:bodyPr/>
          <a:lstStyle>
            <a:lvl1pPr>
              <a:defRPr/>
            </a:lvl1pPr>
          </a:lstStyle>
          <a:p>
            <a:r>
              <a:rPr lang="en-US" dirty="0"/>
              <a:t>Title (1-2 lines)</a:t>
            </a:r>
            <a:endParaRPr lang="en-GB" dirty="0"/>
          </a:p>
        </p:txBody>
      </p:sp>
      <p:sp>
        <p:nvSpPr>
          <p:cNvPr id="3" name="Content Placeholder 2">
            <a:extLst>
              <a:ext uri="{FF2B5EF4-FFF2-40B4-BE49-F238E27FC236}">
                <a16:creationId xmlns:a16="http://schemas.microsoft.com/office/drawing/2014/main" xmlns="" id="{C6BDF60B-2112-43AF-97B2-6622A0129608}"/>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653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8C878-55A6-4251-A69C-00C2160C7C9F}"/>
              </a:ext>
            </a:extLst>
          </p:cNvPr>
          <p:cNvSpPr>
            <a:spLocks noGrp="1"/>
          </p:cNvSpPr>
          <p:nvPr>
            <p:ph type="title" hasCustomPrompt="1"/>
          </p:nvPr>
        </p:nvSpPr>
        <p:spPr/>
        <p:txBody>
          <a:bodyPr/>
          <a:lstStyle>
            <a:lvl1pPr>
              <a:defRPr/>
            </a:lvl1pPr>
          </a:lstStyle>
          <a:p>
            <a:r>
              <a:rPr lang="en-US" dirty="0"/>
              <a:t>Title (1-2 lines)</a:t>
            </a:r>
            <a:br>
              <a:rPr lang="en-US" dirty="0"/>
            </a:br>
            <a:r>
              <a:rPr lang="en-US" dirty="0"/>
              <a:t>Title</a:t>
            </a:r>
            <a:endParaRPr lang="en-GB" dirty="0"/>
          </a:p>
        </p:txBody>
      </p:sp>
      <p:sp>
        <p:nvSpPr>
          <p:cNvPr id="3" name="Content Placeholder 2">
            <a:extLst>
              <a:ext uri="{FF2B5EF4-FFF2-40B4-BE49-F238E27FC236}">
                <a16:creationId xmlns:a16="http://schemas.microsoft.com/office/drawing/2014/main" xmlns="" id="{C6BDF60B-2112-43AF-97B2-6622A0129608}"/>
              </a:ext>
            </a:extLst>
          </p:cNvPr>
          <p:cNvSpPr>
            <a:spLocks noGrp="1"/>
          </p:cNvSpPr>
          <p:nvPr>
            <p:ph idx="1" hasCustomPrompt="1"/>
          </p:nvPr>
        </p:nvSpPr>
        <p:spPr>
          <a:xfrm>
            <a:off x="499872" y="2359152"/>
            <a:ext cx="11149584" cy="3834638"/>
          </a:xfrm>
        </p:spPr>
        <p:txBody>
          <a:bodyPr/>
          <a:lstStyle>
            <a:lvl1pPr>
              <a:defRPr/>
            </a:lvl1pPr>
            <a:lvl2pPr>
              <a:defRPr/>
            </a:lvl2pPr>
            <a:lvl3pPr>
              <a:defRPr/>
            </a:lvl3pPr>
            <a:lvl4pPr>
              <a:defRPr/>
            </a:lvl4pPr>
            <a:lvl5pPr>
              <a:defRPr/>
            </a:lvl5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xmlns="" id="{AB034CB5-9BC1-4993-AC6C-CA7A71D83B38}"/>
              </a:ext>
            </a:extLst>
          </p:cNvPr>
          <p:cNvSpPr>
            <a:spLocks noGrp="1"/>
          </p:cNvSpPr>
          <p:nvPr>
            <p:ph type="body" sz="quarter" idx="10" hasCustomPrompt="1"/>
          </p:nvPr>
        </p:nvSpPr>
        <p:spPr>
          <a:xfrm>
            <a:off x="500444" y="1786477"/>
            <a:ext cx="11149012" cy="411163"/>
          </a:xfrm>
        </p:spPr>
        <p:txBody>
          <a:bodyPr/>
          <a:lstStyle>
            <a:lvl1pPr marL="0" indent="0">
              <a:buNone/>
              <a:defRPr sz="2400" b="1"/>
            </a:lvl1pPr>
          </a:lstStyle>
          <a:p>
            <a:pPr lvl="0"/>
            <a:r>
              <a:rPr lang="en-US" dirty="0"/>
              <a:t>Subtitle (1 line)</a:t>
            </a:r>
          </a:p>
        </p:txBody>
      </p:sp>
    </p:spTree>
    <p:extLst>
      <p:ext uri="{BB962C8B-B14F-4D97-AF65-F5344CB8AC3E}">
        <p14:creationId xmlns:p14="http://schemas.microsoft.com/office/powerpoint/2010/main" val="196730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60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0138"/>
            <a:ext cx="12192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8043334" y="6291264"/>
            <a:ext cx="3253317" cy="301625"/>
          </a:xfrm>
          <a:prstGeom prst="rect">
            <a:avLst/>
          </a:prstGeom>
          <a:noFill/>
          <a:ln>
            <a:noFill/>
          </a:ln>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r>
              <a:rPr lang="en-US" sz="1400">
                <a:solidFill>
                  <a:srgbClr val="73418E"/>
                </a:solidFill>
              </a:rPr>
              <a:t>@theEIFoundation  |</a:t>
            </a:r>
            <a:r>
              <a:rPr lang="en-US" sz="1400" b="1">
                <a:solidFill>
                  <a:srgbClr val="73418E"/>
                </a:solidFill>
              </a:rPr>
              <a:t>  eif.org.uk</a:t>
            </a:r>
          </a:p>
        </p:txBody>
      </p:sp>
      <p:pic>
        <p:nvPicPr>
          <p:cNvPr id="4"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91234" y="0"/>
            <a:ext cx="1090084"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992718" y="6291264"/>
            <a:ext cx="6191249" cy="301625"/>
          </a:xfrm>
          <a:prstGeom prst="rect">
            <a:avLst/>
          </a:prstGeom>
          <a:noFill/>
          <a:ln>
            <a:noFill/>
          </a:ln>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400" spc="60"/>
              <a:t>PRESENTATION TITLE</a:t>
            </a:r>
          </a:p>
        </p:txBody>
      </p:sp>
      <p:grpSp>
        <p:nvGrpSpPr>
          <p:cNvPr id="6" name="Group 5"/>
          <p:cNvGrpSpPr>
            <a:grpSpLocks/>
          </p:cNvGrpSpPr>
          <p:nvPr userDrawn="1"/>
        </p:nvGrpSpPr>
        <p:grpSpPr bwMode="auto">
          <a:xfrm>
            <a:off x="0" y="6013450"/>
            <a:ext cx="12192000" cy="90488"/>
            <a:chOff x="585788" y="5109845"/>
            <a:chExt cx="3929062" cy="161925"/>
          </a:xfrm>
        </p:grpSpPr>
        <p:sp>
          <p:nvSpPr>
            <p:cNvPr id="7" name="Rectangle 6"/>
            <p:cNvSpPr/>
            <p:nvPr userDrawn="1"/>
          </p:nvSpPr>
          <p:spPr>
            <a:xfrm>
              <a:off x="585788" y="5109845"/>
              <a:ext cx="3024559" cy="161925"/>
            </a:xfrm>
            <a:prstGeom prst="rect">
              <a:avLst/>
            </a:prstGeom>
            <a:solidFill>
              <a:srgbClr val="6532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Rectangle 7"/>
            <p:cNvSpPr/>
            <p:nvPr userDrawn="1"/>
          </p:nvSpPr>
          <p:spPr>
            <a:xfrm>
              <a:off x="4213349" y="5109845"/>
              <a:ext cx="301501" cy="1619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9" name="Rectangle 8"/>
            <p:cNvSpPr/>
            <p:nvPr userDrawn="1"/>
          </p:nvSpPr>
          <p:spPr>
            <a:xfrm>
              <a:off x="3911848" y="5109845"/>
              <a:ext cx="301501" cy="1619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10" name="Rectangle 9"/>
            <p:cNvSpPr/>
            <p:nvPr userDrawn="1"/>
          </p:nvSpPr>
          <p:spPr>
            <a:xfrm>
              <a:off x="3610347" y="5109845"/>
              <a:ext cx="301501" cy="161925"/>
            </a:xfrm>
            <a:prstGeom prst="rect">
              <a:avLst/>
            </a:prstGeom>
            <a:solidFill>
              <a:srgbClr val="E000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sp>
        <p:nvSpPr>
          <p:cNvPr id="11" name="TextBox 10"/>
          <p:cNvSpPr txBox="1"/>
          <p:nvPr userDrawn="1"/>
        </p:nvSpPr>
        <p:spPr>
          <a:xfrm>
            <a:off x="489853" y="6353176"/>
            <a:ext cx="6902451" cy="307777"/>
          </a:xfrm>
          <a:prstGeom prst="rect">
            <a:avLst/>
          </a:prstGeom>
          <a:solidFill>
            <a:srgbClr val="8B8D8C">
              <a:lumMod val="20000"/>
              <a:lumOff val="80000"/>
            </a:srgbClr>
          </a:solidFill>
        </p:spPr>
        <p:txBody>
          <a:bodyPr>
            <a:spAutoFit/>
          </a:bodyPr>
          <a:lstStyle/>
          <a:p>
            <a:pPr defTabSz="914400" eaLnBrk="1" fontAlgn="auto" hangingPunct="1">
              <a:spcBef>
                <a:spcPts val="0"/>
              </a:spcBef>
              <a:spcAft>
                <a:spcPts val="0"/>
              </a:spcAft>
              <a:defRPr/>
            </a:pPr>
            <a:r>
              <a:rPr lang="en-GB" sz="1400" kern="0">
                <a:solidFill>
                  <a:srgbClr val="653279"/>
                </a:solidFill>
              </a:rPr>
              <a:t>Early Years Evidence Seminar, 16</a:t>
            </a:r>
            <a:r>
              <a:rPr lang="en-GB" sz="1400" kern="0" baseline="30000">
                <a:solidFill>
                  <a:srgbClr val="653279"/>
                </a:solidFill>
              </a:rPr>
              <a:t>th</a:t>
            </a:r>
            <a:r>
              <a:rPr lang="en-GB" sz="1400" kern="0">
                <a:solidFill>
                  <a:srgbClr val="653279"/>
                </a:solidFill>
              </a:rPr>
              <a:t> November 2016</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txBox="1">
            <a:spLocks/>
          </p:cNvSpPr>
          <p:nvPr userDrawn="1"/>
        </p:nvSpPr>
        <p:spPr bwMode="auto">
          <a:xfrm>
            <a:off x="8128001" y="6291264"/>
            <a:ext cx="3253317" cy="301625"/>
          </a:xfrm>
          <a:prstGeom prst="rect">
            <a:avLst/>
          </a:prstGeom>
          <a:noFill/>
          <a:ln>
            <a:noFill/>
          </a:ln>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r>
              <a:rPr lang="en-US" sz="1050">
                <a:solidFill>
                  <a:srgbClr val="73418E"/>
                </a:solidFill>
              </a:rPr>
              <a:t>@</a:t>
            </a:r>
            <a:r>
              <a:rPr lang="en-US" sz="1050" err="1">
                <a:solidFill>
                  <a:srgbClr val="73418E"/>
                </a:solidFill>
              </a:rPr>
              <a:t>theEIFoundation</a:t>
            </a:r>
            <a:r>
              <a:rPr lang="en-US" sz="1050">
                <a:solidFill>
                  <a:srgbClr val="73418E"/>
                </a:solidFill>
              </a:rPr>
              <a:t>  |</a:t>
            </a:r>
            <a:r>
              <a:rPr lang="en-US" sz="1050" b="1">
                <a:solidFill>
                  <a:srgbClr val="73418E"/>
                </a:solidFill>
              </a:rPr>
              <a:t>  eif.org.uk</a:t>
            </a:r>
          </a:p>
        </p:txBody>
      </p:sp>
    </p:spTree>
    <p:extLst>
      <p:ext uri="{BB962C8B-B14F-4D97-AF65-F5344CB8AC3E}">
        <p14:creationId xmlns:p14="http://schemas.microsoft.com/office/powerpoint/2010/main" val="236663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F908BA6-F04A-4372-935E-397B1B2A4F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7A233FB9-B2B8-4A49-95F4-F72FC55EC8EE}"/>
              </a:ext>
            </a:extLst>
          </p:cNvPr>
          <p:cNvSpPr>
            <a:spLocks noGrp="1"/>
          </p:cNvSpPr>
          <p:nvPr>
            <p:ph type="title"/>
          </p:nvPr>
        </p:nvSpPr>
        <p:spPr>
          <a:xfrm>
            <a:off x="499872" y="664210"/>
            <a:ext cx="11149584" cy="960755"/>
          </a:xfrm>
          <a:prstGeom prst="rect">
            <a:avLst/>
          </a:prstGeom>
        </p:spPr>
        <p:txBody>
          <a:bodyPr vert="horz" lIns="91440" tIns="45720" rIns="91440" bIns="45720" rtlCol="0" anchor="ctr">
            <a:normAutofit/>
          </a:bodyPr>
          <a:lstStyle/>
          <a:p>
            <a:r>
              <a:rPr lang="en-US" dirty="0"/>
              <a:t>Title (1-2 lines)</a:t>
            </a:r>
            <a:endParaRPr lang="en-GB" dirty="0"/>
          </a:p>
        </p:txBody>
      </p:sp>
      <p:sp>
        <p:nvSpPr>
          <p:cNvPr id="3" name="Text Placeholder 2">
            <a:extLst>
              <a:ext uri="{FF2B5EF4-FFF2-40B4-BE49-F238E27FC236}">
                <a16:creationId xmlns:a16="http://schemas.microsoft.com/office/drawing/2014/main" xmlns="" id="{51A23CE0-62EA-4AAC-8FC4-EC70B274DBF0}"/>
              </a:ext>
            </a:extLst>
          </p:cNvPr>
          <p:cNvSpPr>
            <a:spLocks noGrp="1"/>
          </p:cNvSpPr>
          <p:nvPr>
            <p:ph type="body" idx="1"/>
          </p:nvPr>
        </p:nvSpPr>
        <p:spPr>
          <a:xfrm>
            <a:off x="499872" y="1842452"/>
            <a:ext cx="11149584" cy="4351338"/>
          </a:xfrm>
          <a:prstGeom prst="rect">
            <a:avLst/>
          </a:prstGeom>
        </p:spPr>
        <p:txBody>
          <a:bodyPr vert="horz" lIns="91440" tIns="45720" rIns="91440" bIns="45720" rtlCol="0">
            <a:normAutofit/>
          </a:body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6488425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5" r:id="rId5"/>
    <p:sldLayoutId id="2147483659" r:id="rId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71C81-5588-4612-A3F4-ED212784CE8E}"/>
              </a:ext>
            </a:extLst>
          </p:cNvPr>
          <p:cNvSpPr>
            <a:spLocks noGrp="1"/>
          </p:cNvSpPr>
          <p:nvPr>
            <p:ph type="ctrTitle"/>
          </p:nvPr>
        </p:nvSpPr>
        <p:spPr/>
        <p:txBody>
          <a:bodyPr>
            <a:normAutofit fontScale="90000"/>
          </a:bodyPr>
          <a:lstStyle/>
          <a:p>
            <a:r>
              <a:rPr lang="en-GB" dirty="0"/>
              <a:t>The Early Intervention Foundation </a:t>
            </a:r>
          </a:p>
        </p:txBody>
      </p:sp>
      <p:sp>
        <p:nvSpPr>
          <p:cNvPr id="3" name="Subtitle 2">
            <a:extLst>
              <a:ext uri="{FF2B5EF4-FFF2-40B4-BE49-F238E27FC236}">
                <a16:creationId xmlns:a16="http://schemas.microsoft.com/office/drawing/2014/main" xmlns="" id="{F74C705E-D420-4E0F-961B-2C290E910C09}"/>
              </a:ext>
            </a:extLst>
          </p:cNvPr>
          <p:cNvSpPr>
            <a:spLocks noGrp="1"/>
          </p:cNvSpPr>
          <p:nvPr>
            <p:ph type="subTitle" idx="1"/>
          </p:nvPr>
        </p:nvSpPr>
        <p:spPr/>
        <p:txBody>
          <a:bodyPr/>
          <a:lstStyle/>
          <a:p>
            <a:r>
              <a:rPr lang="en-GB" dirty="0"/>
              <a:t>SITRA June 2019</a:t>
            </a:r>
          </a:p>
        </p:txBody>
      </p:sp>
    </p:spTree>
    <p:extLst>
      <p:ext uri="{BB962C8B-B14F-4D97-AF65-F5344CB8AC3E}">
        <p14:creationId xmlns:p14="http://schemas.microsoft.com/office/powerpoint/2010/main" val="283469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953" y="394431"/>
            <a:ext cx="10342476" cy="646331"/>
          </a:xfrm>
          <a:prstGeom prst="rect">
            <a:avLst/>
          </a:prstGeom>
        </p:spPr>
        <p:txBody>
          <a:bodyPr wrap="square">
            <a:spAutoFit/>
          </a:bodyPr>
          <a:lstStyle/>
          <a:p>
            <a:r>
              <a:rPr lang="en-GB" sz="3600" b="1" dirty="0">
                <a:solidFill>
                  <a:srgbClr val="653279"/>
                </a:solidFill>
                <a:latin typeface="Calibri"/>
                <a:ea typeface="Calibri"/>
                <a:cs typeface="Calibri"/>
              </a:rPr>
              <a:t>Findings: </a:t>
            </a:r>
            <a:r>
              <a:rPr lang="en-US" sz="3600" b="1" dirty="0">
                <a:solidFill>
                  <a:srgbClr val="653279"/>
                </a:solidFill>
                <a:ea typeface="Calibri"/>
                <a:cs typeface="Calibri"/>
              </a:rPr>
              <a:t>The fiscal cost of ‘late intervention’</a:t>
            </a:r>
            <a:endParaRPr lang="en-GB" sz="3600" b="1" dirty="0">
              <a:solidFill>
                <a:srgbClr val="653279"/>
              </a:solidFill>
              <a:latin typeface="Calibri"/>
              <a:ea typeface="Calibri"/>
              <a:cs typeface="Calibri"/>
            </a:endParaRPr>
          </a:p>
        </p:txBody>
      </p:sp>
      <p:graphicFrame>
        <p:nvGraphicFramePr>
          <p:cNvPr id="7" name="Chart 6"/>
          <p:cNvGraphicFramePr/>
          <p:nvPr>
            <p:extLst>
              <p:ext uri="{D42A27DB-BD31-4B8C-83A1-F6EECF244321}">
                <p14:modId xmlns:p14="http://schemas.microsoft.com/office/powerpoint/2010/main" val="3400727434"/>
              </p:ext>
            </p:extLst>
          </p:nvPr>
        </p:nvGraphicFramePr>
        <p:xfrm>
          <a:off x="3216965" y="2693504"/>
          <a:ext cx="5758069" cy="3683926"/>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a:xfrm>
            <a:off x="252953" y="914399"/>
            <a:ext cx="10342476" cy="1259137"/>
          </a:xfrm>
          <a:solidFill>
            <a:schemeClr val="bg1"/>
          </a:solidFill>
          <a:ln>
            <a:noFill/>
          </a:ln>
        </p:spPr>
        <p:txBody>
          <a:bodyPr>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i="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“early intervention has the potential to reduce costs to the public sector before issues become entrenched and more expensive to deal with”</a:t>
            </a:r>
          </a:p>
          <a:p>
            <a:pPr marL="0" indent="0">
              <a:buNone/>
            </a:pPr>
            <a:endParaRPr lang="en-GB" sz="1800" dirty="0">
              <a:solidFill>
                <a:schemeClr val="tx1">
                  <a:lumMod val="75000"/>
                  <a:lumOff val="25000"/>
                </a:schemeClr>
              </a:solidFill>
            </a:endParaRPr>
          </a:p>
          <a:p>
            <a:r>
              <a:rPr lang="en-GB" sz="1800" dirty="0">
                <a:solidFill>
                  <a:schemeClr val="tx1">
                    <a:lumMod val="75000"/>
                    <a:lumOff val="25000"/>
                  </a:schemeClr>
                </a:solidFill>
              </a:rPr>
              <a:t>Nearly </a:t>
            </a:r>
            <a:r>
              <a:rPr lang="en-GB" sz="1800" b="1" dirty="0">
                <a:solidFill>
                  <a:schemeClr val="tx1">
                    <a:lumMod val="75000"/>
                    <a:lumOff val="25000"/>
                  </a:schemeClr>
                </a:solidFill>
              </a:rPr>
              <a:t>£17 billion </a:t>
            </a:r>
            <a:r>
              <a:rPr lang="en-GB" sz="1800" dirty="0">
                <a:solidFill>
                  <a:schemeClr val="tx1">
                    <a:lumMod val="75000"/>
                    <a:lumOff val="25000"/>
                  </a:schemeClr>
                </a:solidFill>
              </a:rPr>
              <a:t>is spent each year by local and national agencies on acute and statutory services for children, young people and families in England and Wales. This is equivalent </a:t>
            </a:r>
            <a:r>
              <a:rPr lang="en-GB" sz="1800" b="1" dirty="0">
                <a:solidFill>
                  <a:schemeClr val="tx1">
                    <a:lumMod val="75000"/>
                    <a:lumOff val="25000"/>
                  </a:schemeClr>
                </a:solidFill>
              </a:rPr>
              <a:t>to £287 per person.</a:t>
            </a:r>
            <a:endParaRPr lang="en-GB" sz="1800" dirty="0">
              <a:solidFill>
                <a:schemeClr val="tx1">
                  <a:lumMod val="75000"/>
                  <a:lumOff val="25000"/>
                </a:schemeClr>
              </a:solidFill>
            </a:endParaRPr>
          </a:p>
          <a:p>
            <a:endParaRPr lang="en-GB" sz="1800" dirty="0">
              <a:solidFill>
                <a:schemeClr val="tx1">
                  <a:lumMod val="75000"/>
                  <a:lumOff val="25000"/>
                </a:schemeClr>
              </a:solidFill>
            </a:endParaRPr>
          </a:p>
        </p:txBody>
      </p:sp>
    </p:spTree>
    <p:extLst>
      <p:ext uri="{BB962C8B-B14F-4D97-AF65-F5344CB8AC3E}">
        <p14:creationId xmlns:p14="http://schemas.microsoft.com/office/powerpoint/2010/main" val="305390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CDD3C9F6-4BC3-4F92-A081-85BC29E0AF96}"/>
              </a:ext>
            </a:extLst>
          </p:cNvPr>
          <p:cNvGraphicFramePr/>
          <p:nvPr>
            <p:extLst/>
          </p:nvPr>
        </p:nvGraphicFramePr>
        <p:xfrm>
          <a:off x="397565" y="1463208"/>
          <a:ext cx="9793357"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xmlns="" id="{064E5A3D-CA12-4AFD-948F-A1B3485C029C}"/>
              </a:ext>
            </a:extLst>
          </p:cNvPr>
          <p:cNvSpPr/>
          <p:nvPr/>
        </p:nvSpPr>
        <p:spPr>
          <a:xfrm>
            <a:off x="1185356" y="5453409"/>
            <a:ext cx="10342476" cy="276999"/>
          </a:xfrm>
          <a:prstGeom prst="rect">
            <a:avLst/>
          </a:prstGeom>
        </p:spPr>
        <p:txBody>
          <a:bodyPr wrap="square">
            <a:spAutoFit/>
          </a:bodyPr>
          <a:lstStyle/>
          <a:p>
            <a:r>
              <a:rPr lang="en-GB" sz="1200" b="1">
                <a:solidFill>
                  <a:srgbClr val="653279"/>
                </a:solidFill>
                <a:latin typeface="Calibri"/>
                <a:ea typeface="Calibri"/>
                <a:cs typeface="Calibri"/>
              </a:rPr>
              <a:t>English Local Authorities and Northern Ireland Local Government Districts ranked from highest to lowest late intervention spend per head</a:t>
            </a:r>
          </a:p>
        </p:txBody>
      </p:sp>
      <p:sp>
        <p:nvSpPr>
          <p:cNvPr id="7" name="Rectangle 6">
            <a:extLst>
              <a:ext uri="{FF2B5EF4-FFF2-40B4-BE49-F238E27FC236}">
                <a16:creationId xmlns:a16="http://schemas.microsoft.com/office/drawing/2014/main" xmlns="" id="{36A5E6F5-0230-4F6A-B859-2D4E2CD0A4DB}"/>
              </a:ext>
            </a:extLst>
          </p:cNvPr>
          <p:cNvSpPr/>
          <p:nvPr/>
        </p:nvSpPr>
        <p:spPr>
          <a:xfrm>
            <a:off x="201503" y="458133"/>
            <a:ext cx="11788993" cy="954107"/>
          </a:xfrm>
          <a:prstGeom prst="rect">
            <a:avLst/>
          </a:prstGeom>
        </p:spPr>
        <p:txBody>
          <a:bodyPr wrap="square">
            <a:spAutoFit/>
          </a:bodyPr>
          <a:lstStyle/>
          <a:p>
            <a:r>
              <a:rPr lang="en-GB" sz="3600" b="1">
                <a:solidFill>
                  <a:srgbClr val="653279"/>
                </a:solidFill>
                <a:ea typeface="Calibri"/>
                <a:cs typeface="Calibri"/>
              </a:rPr>
              <a:t>UK Late Spend: </a:t>
            </a:r>
            <a:r>
              <a:rPr lang="en-GB" sz="3600" b="1">
                <a:solidFill>
                  <a:schemeClr val="accent5"/>
                </a:solidFill>
                <a:ea typeface="Calibri"/>
                <a:cs typeface="Calibri"/>
              </a:rPr>
              <a:t>Northern Ireland Example</a:t>
            </a:r>
          </a:p>
          <a:p>
            <a:r>
              <a:rPr lang="en-GB" sz="2000" b="1" i="1">
                <a:solidFill>
                  <a:schemeClr val="accent4"/>
                </a:solidFill>
                <a:latin typeface="Calibri"/>
                <a:ea typeface="Calibri"/>
                <a:cs typeface="Calibri"/>
              </a:rPr>
              <a:t> Comparisons between English Local Authorities and Northern Irish Regions</a:t>
            </a:r>
          </a:p>
        </p:txBody>
      </p:sp>
    </p:spTree>
    <p:extLst>
      <p:ext uri="{BB962C8B-B14F-4D97-AF65-F5344CB8AC3E}">
        <p14:creationId xmlns:p14="http://schemas.microsoft.com/office/powerpoint/2010/main" val="102425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250" y="2042758"/>
            <a:ext cx="1948097" cy="369332"/>
          </a:xfrm>
          <a:prstGeom prst="rect">
            <a:avLst/>
          </a:prstGeom>
        </p:spPr>
        <p:txBody>
          <a:bodyPr wrap="square">
            <a:spAutoFit/>
          </a:bodyPr>
          <a:lstStyle/>
          <a:p>
            <a:pPr algn="ctr"/>
            <a:r>
              <a:rPr lang="en-GB" b="1">
                <a:solidFill>
                  <a:schemeClr val="accent4"/>
                </a:solidFill>
                <a:latin typeface="Calibri"/>
                <a:ea typeface="Calibri"/>
                <a:cs typeface="Calibri"/>
              </a:rPr>
              <a:t>Unemployment</a:t>
            </a:r>
          </a:p>
        </p:txBody>
      </p:sp>
      <p:graphicFrame>
        <p:nvGraphicFramePr>
          <p:cNvPr id="8" name="Chart 7">
            <a:extLst>
              <a:ext uri="{FF2B5EF4-FFF2-40B4-BE49-F238E27FC236}">
                <a16:creationId xmlns:a16="http://schemas.microsoft.com/office/drawing/2014/main" xmlns="" id="{0F9D43AF-E205-4BFD-BBA8-DFC470ED3B85}"/>
              </a:ext>
            </a:extLst>
          </p:cNvPr>
          <p:cNvGraphicFramePr/>
          <p:nvPr>
            <p:extLst/>
          </p:nvPr>
        </p:nvGraphicFramePr>
        <p:xfrm>
          <a:off x="331280" y="2572658"/>
          <a:ext cx="2650490" cy="2568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71317123-8D64-4B58-A6A4-91901469A383}"/>
              </a:ext>
            </a:extLst>
          </p:cNvPr>
          <p:cNvGraphicFramePr/>
          <p:nvPr>
            <p:extLst/>
          </p:nvPr>
        </p:nvGraphicFramePr>
        <p:xfrm>
          <a:off x="2986299" y="2489155"/>
          <a:ext cx="2800350" cy="2735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xmlns="" id="{A71F1327-834A-441C-B431-17165FFD47E8}"/>
              </a:ext>
            </a:extLst>
          </p:cNvPr>
          <p:cNvGraphicFramePr/>
          <p:nvPr>
            <p:extLst/>
          </p:nvPr>
        </p:nvGraphicFramePr>
        <p:xfrm>
          <a:off x="5804430" y="2477725"/>
          <a:ext cx="2650490" cy="27470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xmlns="" id="{60748555-7131-43A6-AA2F-7138EC92C5F0}"/>
              </a:ext>
            </a:extLst>
          </p:cNvPr>
          <p:cNvGraphicFramePr/>
          <p:nvPr>
            <p:extLst/>
          </p:nvPr>
        </p:nvGraphicFramePr>
        <p:xfrm>
          <a:off x="8530264" y="2489155"/>
          <a:ext cx="2800350" cy="2757170"/>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1CFCB1-757E-4975-8BF8-C0F814C92969}"/>
              </a:ext>
            </a:extLst>
          </p:cNvPr>
          <p:cNvSpPr/>
          <p:nvPr/>
        </p:nvSpPr>
        <p:spPr>
          <a:xfrm>
            <a:off x="6247010" y="1904258"/>
            <a:ext cx="1948097" cy="646331"/>
          </a:xfrm>
          <a:prstGeom prst="rect">
            <a:avLst/>
          </a:prstGeom>
        </p:spPr>
        <p:txBody>
          <a:bodyPr wrap="square">
            <a:spAutoFit/>
          </a:bodyPr>
          <a:lstStyle/>
          <a:p>
            <a:pPr algn="ctr"/>
            <a:r>
              <a:rPr lang="en-GB" b="1">
                <a:solidFill>
                  <a:schemeClr val="accent4"/>
                </a:solidFill>
                <a:latin typeface="Calibri"/>
                <a:ea typeface="Calibri"/>
                <a:cs typeface="Calibri"/>
              </a:rPr>
              <a:t>Child protection and safeguarding</a:t>
            </a:r>
          </a:p>
        </p:txBody>
      </p:sp>
      <p:sp>
        <p:nvSpPr>
          <p:cNvPr id="14" name="Rectangle 13">
            <a:extLst>
              <a:ext uri="{FF2B5EF4-FFF2-40B4-BE49-F238E27FC236}">
                <a16:creationId xmlns:a16="http://schemas.microsoft.com/office/drawing/2014/main" xmlns="" id="{22C34334-A6EC-4C5B-B0E5-EBC3779CFC51}"/>
              </a:ext>
            </a:extLst>
          </p:cNvPr>
          <p:cNvSpPr/>
          <p:nvPr/>
        </p:nvSpPr>
        <p:spPr>
          <a:xfrm>
            <a:off x="3537630" y="2056708"/>
            <a:ext cx="1948097" cy="369332"/>
          </a:xfrm>
          <a:prstGeom prst="rect">
            <a:avLst/>
          </a:prstGeom>
        </p:spPr>
        <p:txBody>
          <a:bodyPr wrap="square">
            <a:spAutoFit/>
          </a:bodyPr>
          <a:lstStyle/>
          <a:p>
            <a:pPr algn="ctr"/>
            <a:r>
              <a:rPr lang="en-GB" b="1">
                <a:solidFill>
                  <a:schemeClr val="accent4"/>
                </a:solidFill>
                <a:latin typeface="Calibri"/>
                <a:ea typeface="Calibri"/>
                <a:cs typeface="Calibri"/>
              </a:rPr>
              <a:t>Health</a:t>
            </a:r>
          </a:p>
        </p:txBody>
      </p:sp>
      <p:sp>
        <p:nvSpPr>
          <p:cNvPr id="16" name="Rectangle 15">
            <a:extLst>
              <a:ext uri="{FF2B5EF4-FFF2-40B4-BE49-F238E27FC236}">
                <a16:creationId xmlns:a16="http://schemas.microsoft.com/office/drawing/2014/main" xmlns="" id="{2B6681E1-1E59-4CA7-ADD0-C297250D6752}"/>
              </a:ext>
            </a:extLst>
          </p:cNvPr>
          <p:cNvSpPr/>
          <p:nvPr/>
        </p:nvSpPr>
        <p:spPr>
          <a:xfrm>
            <a:off x="8956390" y="2054588"/>
            <a:ext cx="1948097" cy="369332"/>
          </a:xfrm>
          <a:prstGeom prst="rect">
            <a:avLst/>
          </a:prstGeom>
        </p:spPr>
        <p:txBody>
          <a:bodyPr wrap="square">
            <a:spAutoFit/>
          </a:bodyPr>
          <a:lstStyle/>
          <a:p>
            <a:pPr algn="ctr"/>
            <a:r>
              <a:rPr lang="en-GB" b="1">
                <a:solidFill>
                  <a:schemeClr val="accent4"/>
                </a:solidFill>
                <a:latin typeface="Calibri"/>
                <a:ea typeface="Calibri"/>
                <a:cs typeface="Calibri"/>
              </a:rPr>
              <a:t>Crime</a:t>
            </a:r>
          </a:p>
        </p:txBody>
      </p:sp>
      <p:sp>
        <p:nvSpPr>
          <p:cNvPr id="15" name="Rectangle 14">
            <a:extLst>
              <a:ext uri="{FF2B5EF4-FFF2-40B4-BE49-F238E27FC236}">
                <a16:creationId xmlns:a16="http://schemas.microsoft.com/office/drawing/2014/main" xmlns="" id="{34BDEAB0-3D9C-418A-9FD0-303BB2010D32}"/>
              </a:ext>
            </a:extLst>
          </p:cNvPr>
          <p:cNvSpPr/>
          <p:nvPr/>
        </p:nvSpPr>
        <p:spPr>
          <a:xfrm>
            <a:off x="201503" y="440480"/>
            <a:ext cx="11788993" cy="954107"/>
          </a:xfrm>
          <a:prstGeom prst="rect">
            <a:avLst/>
          </a:prstGeom>
        </p:spPr>
        <p:txBody>
          <a:bodyPr wrap="square">
            <a:spAutoFit/>
          </a:bodyPr>
          <a:lstStyle/>
          <a:p>
            <a:r>
              <a:rPr lang="en-GB" sz="3600" b="1" dirty="0">
                <a:solidFill>
                  <a:srgbClr val="653279"/>
                </a:solidFill>
                <a:ea typeface="Calibri"/>
                <a:cs typeface="Calibri"/>
              </a:rPr>
              <a:t>UK Late Spend: </a:t>
            </a:r>
            <a:r>
              <a:rPr lang="en-GB" sz="3600" b="1" dirty="0">
                <a:solidFill>
                  <a:schemeClr val="accent5"/>
                </a:solidFill>
                <a:ea typeface="Calibri"/>
                <a:cs typeface="Calibri"/>
              </a:rPr>
              <a:t>Northern Ireland Example</a:t>
            </a:r>
          </a:p>
          <a:p>
            <a:r>
              <a:rPr lang="en-GB" sz="2000" b="1" i="1" dirty="0">
                <a:solidFill>
                  <a:schemeClr val="accent4"/>
                </a:solidFill>
                <a:latin typeface="Calibri"/>
                <a:ea typeface="Calibri"/>
                <a:cs typeface="Calibri"/>
              </a:rPr>
              <a:t> Variation in drivers over time</a:t>
            </a:r>
          </a:p>
        </p:txBody>
      </p:sp>
    </p:spTree>
    <p:extLst>
      <p:ext uri="{BB962C8B-B14F-4D97-AF65-F5344CB8AC3E}">
        <p14:creationId xmlns:p14="http://schemas.microsoft.com/office/powerpoint/2010/main" val="344010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18415" y="2769454"/>
            <a:ext cx="5653087" cy="96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386008" y="580928"/>
            <a:ext cx="4264309" cy="646331"/>
          </a:xfrm>
          <a:prstGeom prst="rect">
            <a:avLst/>
          </a:prstGeom>
        </p:spPr>
        <p:txBody>
          <a:bodyPr wrap="non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chemeClr val="accent3"/>
                </a:solidFill>
                <a:effectLst/>
                <a:uLnTx/>
                <a:uFillTx/>
                <a:latin typeface="Calibri"/>
                <a:ea typeface="+mn-ea"/>
                <a:cs typeface="+mn-cs"/>
              </a:rPr>
              <a:t>‘Foundations for Life</a:t>
            </a:r>
            <a:r>
              <a:rPr kumimoji="0" lang="en-GB" sz="3600" b="1" i="0" u="none" strike="noStrike" kern="0" cap="none" spc="0" normalizeH="0" baseline="0" noProof="0" dirty="0">
                <a:ln>
                  <a:noFill/>
                </a:ln>
                <a:solidFill>
                  <a:srgbClr val="653279"/>
                </a:solidFill>
                <a:effectLst/>
                <a:uLnTx/>
                <a:uFillTx/>
                <a:latin typeface="Calibri"/>
                <a:ea typeface="+mn-ea"/>
                <a:cs typeface="+mn-cs"/>
              </a:rPr>
              <a:t>’</a:t>
            </a:r>
          </a:p>
        </p:txBody>
      </p:sp>
      <p:sp>
        <p:nvSpPr>
          <p:cNvPr id="12" name="Title 1"/>
          <p:cNvSpPr txBox="1">
            <a:spLocks/>
          </p:cNvSpPr>
          <p:nvPr/>
        </p:nvSpPr>
        <p:spPr>
          <a:xfrm>
            <a:off x="2797629" y="1632857"/>
            <a:ext cx="7482448" cy="4338452"/>
          </a:xfrm>
          <a:prstGeom prst="rect">
            <a:avLst/>
          </a:prstGeom>
        </p:spPr>
        <p:txBody>
          <a:bodyPr lIns="0" tIns="0" rIns="0" bIns="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457200" rtl="0" eaLnBrk="1" fontAlgn="auto" latinLnBrk="0" hangingPunct="1">
              <a:lnSpc>
                <a:spcPct val="100000"/>
              </a:lnSpc>
              <a:spcBef>
                <a:spcPct val="0"/>
              </a:spcBef>
              <a:spcAft>
                <a:spcPts val="0"/>
              </a:spcAft>
              <a:buClrTx/>
              <a:buSzTx/>
              <a:buFont typeface="Arial" charset="0"/>
              <a:buChar char="•"/>
              <a:tabLst/>
              <a:defRPr/>
            </a:pPr>
            <a:endParaRPr kumimoji="0" lang="en-US" sz="2000" b="0" i="0" u="none" strike="noStrike" kern="1200" cap="none" spc="0" normalizeH="0" baseline="0" noProof="0">
              <a:ln>
                <a:noFill/>
              </a:ln>
              <a:solidFill>
                <a:prstClr val="black"/>
              </a:solidFill>
              <a:effectLst/>
              <a:uLnTx/>
              <a:uFillTx/>
              <a:latin typeface="Calibri"/>
              <a:ea typeface="+mj-ea"/>
              <a:cs typeface="Calibri"/>
            </a:endParaRPr>
          </a:p>
          <a:p>
            <a:pPr marL="342900" marR="0" lvl="0" indent="-342900" algn="l" defTabSz="457200" rtl="0" eaLnBrk="1" fontAlgn="auto" latinLnBrk="0" hangingPunct="1">
              <a:lnSpc>
                <a:spcPct val="100000"/>
              </a:lnSpc>
              <a:spcBef>
                <a:spcPct val="0"/>
              </a:spcBef>
              <a:spcAft>
                <a:spcPts val="0"/>
              </a:spcAft>
              <a:buClrTx/>
              <a:buSzTx/>
              <a:buFont typeface="Arial" charset="0"/>
              <a:buChar char="•"/>
              <a:tabLst/>
              <a:defRPr/>
            </a:pPr>
            <a:endParaRPr kumimoji="0" lang="en-US" sz="2000" b="0" i="0" u="none" strike="noStrike" kern="1200" cap="none" spc="0" normalizeH="0" baseline="0" noProof="0">
              <a:ln>
                <a:noFill/>
              </a:ln>
              <a:solidFill>
                <a:prstClr val="black"/>
              </a:solidFill>
              <a:effectLst/>
              <a:uLnTx/>
              <a:uFillTx/>
              <a:latin typeface="Calibri"/>
              <a:ea typeface="+mj-ea"/>
              <a:cs typeface="Calibri"/>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j-ea"/>
                <a:cs typeface="+mj-cs"/>
              </a:rPr>
              <a:t>“Foundations for Life: What Works to Support Parent Child Interaction in the Early Years” </a:t>
            </a:r>
            <a:br>
              <a:rPr kumimoji="0" lang="en-US" sz="2800" b="0" i="0" u="none" strike="noStrike" kern="1200" cap="none" spc="0" normalizeH="0" baseline="0" noProof="0">
                <a:ln>
                  <a:noFill/>
                </a:ln>
                <a:solidFill>
                  <a:prstClr val="black"/>
                </a:solidFill>
                <a:effectLst/>
                <a:uLnTx/>
                <a:uFillTx/>
                <a:latin typeface="Calibri"/>
                <a:ea typeface="+mj-ea"/>
                <a:cs typeface="+mj-cs"/>
              </a:rPr>
            </a:br>
            <a:r>
              <a:rPr kumimoji="0" lang="en-US" sz="2800" b="0" i="0" u="none" strike="noStrike" kern="1200" cap="none" spc="0" normalizeH="0" baseline="0" noProof="0">
                <a:ln>
                  <a:noFill/>
                </a:ln>
                <a:solidFill>
                  <a:prstClr val="black"/>
                </a:solidFill>
                <a:effectLst/>
                <a:uLnTx/>
                <a:uFillTx/>
                <a:latin typeface="Calibri"/>
                <a:ea typeface="+mj-ea"/>
                <a:cs typeface="+mj-cs"/>
              </a:rPr>
              <a:t>is a groundbreaking assessment by the Early Intervention Foundation of 75 early intervention </a:t>
            </a:r>
            <a:r>
              <a:rPr kumimoji="0" lang="en-US" sz="2800" b="0" i="0" u="none" strike="noStrike" kern="1200" cap="none" spc="0" normalizeH="0" baseline="0" noProof="0" err="1">
                <a:ln>
                  <a:noFill/>
                </a:ln>
                <a:solidFill>
                  <a:prstClr val="black"/>
                </a:solidFill>
                <a:effectLst/>
                <a:uLnTx/>
                <a:uFillTx/>
                <a:latin typeface="Calibri"/>
                <a:ea typeface="+mj-ea"/>
                <a:cs typeface="+mj-cs"/>
              </a:rPr>
              <a:t>programmes</a:t>
            </a:r>
            <a:r>
              <a:rPr kumimoji="0" lang="en-US" sz="2800" b="0" i="0" u="none" strike="noStrike" kern="1200" cap="none" spc="0" normalizeH="0" baseline="0" noProof="0">
                <a:ln>
                  <a:noFill/>
                </a:ln>
                <a:solidFill>
                  <a:prstClr val="black"/>
                </a:solidFill>
                <a:effectLst/>
                <a:uLnTx/>
                <a:uFillTx/>
                <a:latin typeface="Calibri"/>
                <a:ea typeface="+mj-ea"/>
                <a:cs typeface="+mj-cs"/>
              </a:rPr>
              <a:t> aimed at improving child outcomes through positive parent child interactions in the early years.</a:t>
            </a:r>
            <a:endParaRPr kumimoji="0" lang="en-US" sz="2800" b="0" i="0" u="none" strike="noStrike" kern="1200" cap="none" spc="0" normalizeH="0" baseline="0" noProof="0">
              <a:ln>
                <a:noFill/>
              </a:ln>
              <a:solidFill>
                <a:prstClr val="black"/>
              </a:solidFill>
              <a:effectLst/>
              <a:uLnTx/>
              <a:uFillTx/>
              <a:latin typeface="Calibri"/>
              <a:ea typeface="+mj-ea"/>
              <a:cs typeface="Calibri"/>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653279">
                  <a:lumMod val="60000"/>
                  <a:lumOff val="40000"/>
                </a:srgbClr>
              </a:solidFill>
              <a:effectLst/>
              <a:uLnTx/>
              <a:uFillTx/>
              <a:latin typeface="Calibri"/>
              <a:ea typeface="+mj-ea"/>
              <a:cs typeface="Calibri"/>
            </a:endParaRPr>
          </a:p>
        </p:txBody>
      </p:sp>
      <p:sp>
        <p:nvSpPr>
          <p:cNvPr id="9" name="TextBox 8"/>
          <p:cNvSpPr txBox="1"/>
          <p:nvPr/>
        </p:nvSpPr>
        <p:spPr>
          <a:xfrm>
            <a:off x="341325" y="6376907"/>
            <a:ext cx="5176838" cy="307777"/>
          </a:xfrm>
          <a:prstGeom prst="rect">
            <a:avLst/>
          </a:prstGeom>
          <a:solidFill>
            <a:srgbClr val="8B8D8C">
              <a:lumMod val="20000"/>
              <a:lumOff val="80000"/>
            </a:srgb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653279"/>
              </a:solidFill>
              <a:effectLst/>
              <a:uLnTx/>
              <a:uFillTx/>
              <a:latin typeface="Calibri"/>
              <a:ea typeface="+mn-ea"/>
              <a:cs typeface="+mn-cs"/>
            </a:endParaRPr>
          </a:p>
        </p:txBody>
      </p:sp>
    </p:spTree>
    <p:extLst>
      <p:ext uri="{BB962C8B-B14F-4D97-AF65-F5344CB8AC3E}">
        <p14:creationId xmlns:p14="http://schemas.microsoft.com/office/powerpoint/2010/main" val="428656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114" y="246743"/>
            <a:ext cx="84763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653279"/>
                </a:solidFill>
                <a:effectLst/>
                <a:uLnTx/>
                <a:uFillTx/>
                <a:latin typeface="Calibri"/>
                <a:ea typeface="+mn-ea"/>
                <a:cs typeface="+mn-cs"/>
              </a:rPr>
              <a:t>Key messages</a:t>
            </a:r>
          </a:p>
        </p:txBody>
      </p:sp>
      <p:sp>
        <p:nvSpPr>
          <p:cNvPr id="3" name="TextBox 2"/>
          <p:cNvSpPr txBox="1"/>
          <p:nvPr/>
        </p:nvSpPr>
        <p:spPr>
          <a:xfrm>
            <a:off x="698594" y="968848"/>
            <a:ext cx="8327381"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The evidence and cost of 75 interventions were assessed. 17 interventions were identified as evidence-based.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There is already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good choice </a:t>
            </a: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of effective addressing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children’s noncompliant behaviour</a:t>
            </a: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  There is good evidence to suggest that if offered at age 3 or later, they may reduce the likelihood of persistent non-compliant behaviour. These programme are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low cost</a:t>
            </a: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There is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less choice </a:t>
            </a: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of programmes addressing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children’s attachment security</a:t>
            </a: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 These programmes are likely to be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high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There is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less choice </a:t>
            </a: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of evidence-based interventions that support children’s early learning through parent child interaction. These programmes should be offered in addition to centre-based programmes and are likely to be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medium</a:t>
            </a:r>
            <a:r>
              <a:rPr kumimoji="0" lang="en-GB" sz="2000" b="0" i="0" u="none" strike="noStrike" kern="0" cap="none" spc="0" normalizeH="0" baseline="0" noProof="0" dirty="0">
                <a:ln>
                  <a:noFill/>
                </a:ln>
                <a:solidFill>
                  <a:prstClr val="black">
                    <a:lumMod val="75000"/>
                    <a:lumOff val="25000"/>
                  </a:prstClr>
                </a:solidFill>
                <a:effectLst/>
                <a:uLnTx/>
                <a:uFillTx/>
                <a:latin typeface="Calibri"/>
                <a:ea typeface="+mn-ea"/>
                <a:cs typeface="+mn-cs"/>
              </a:rPr>
              <a:t> to </a:t>
            </a:r>
            <a:r>
              <a:rPr kumimoji="0" lang="en-GB" sz="2000" b="1" i="0" u="none" strike="noStrike" kern="0" cap="none" spc="0" normalizeH="0" baseline="0" noProof="0" dirty="0">
                <a:ln>
                  <a:noFill/>
                </a:ln>
                <a:solidFill>
                  <a:prstClr val="black">
                    <a:lumMod val="75000"/>
                    <a:lumOff val="25000"/>
                  </a:prstClr>
                </a:solidFill>
                <a:effectLst/>
                <a:uLnTx/>
                <a:uFillTx/>
                <a:latin typeface="Calibri"/>
                <a:ea typeface="+mn-ea"/>
                <a:cs typeface="+mn-cs"/>
              </a:rPr>
              <a:t>high cost.</a:t>
            </a:r>
          </a:p>
        </p:txBody>
      </p:sp>
      <p:grpSp>
        <p:nvGrpSpPr>
          <p:cNvPr id="6" name="Group 14"/>
          <p:cNvGrpSpPr>
            <a:grpSpLocks/>
          </p:cNvGrpSpPr>
          <p:nvPr/>
        </p:nvGrpSpPr>
        <p:grpSpPr bwMode="auto">
          <a:xfrm>
            <a:off x="8847648" y="2287733"/>
            <a:ext cx="3236447" cy="2967624"/>
            <a:chOff x="247643" y="741759"/>
            <a:chExt cx="5327019" cy="4885895"/>
          </a:xfrm>
        </p:grpSpPr>
        <p:sp>
          <p:nvSpPr>
            <p:cNvPr id="7" name="Oval 6"/>
            <p:cNvSpPr/>
            <p:nvPr/>
          </p:nvSpPr>
          <p:spPr>
            <a:xfrm>
              <a:off x="1414680" y="741759"/>
              <a:ext cx="3060573" cy="3061415"/>
            </a:xfrm>
            <a:prstGeom prst="ellipse">
              <a:avLst/>
            </a:prstGeom>
            <a:solidFill>
              <a:srgbClr val="C6A9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grpSp>
          <p:nvGrpSpPr>
            <p:cNvPr id="8" name="Group 16"/>
            <p:cNvGrpSpPr>
              <a:grpSpLocks/>
            </p:cNvGrpSpPr>
            <p:nvPr/>
          </p:nvGrpSpPr>
          <p:grpSpPr bwMode="auto">
            <a:xfrm>
              <a:off x="247643" y="2565997"/>
              <a:ext cx="3061657" cy="3061657"/>
              <a:chOff x="1438385" y="2438001"/>
              <a:chExt cx="3774970" cy="3774970"/>
            </a:xfrm>
          </p:grpSpPr>
          <p:sp>
            <p:nvSpPr>
              <p:cNvPr id="13" name="Oval 12"/>
              <p:cNvSpPr/>
              <p:nvPr/>
            </p:nvSpPr>
            <p:spPr>
              <a:xfrm>
                <a:off x="1438385" y="2438300"/>
                <a:ext cx="3776014" cy="3774671"/>
              </a:xfrm>
              <a:prstGeom prst="ellipse">
                <a:avLst/>
              </a:prstGeom>
              <a:solidFill>
                <a:srgbClr val="68327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Oval 4"/>
              <p:cNvSpPr/>
              <p:nvPr/>
            </p:nvSpPr>
            <p:spPr>
              <a:xfrm>
                <a:off x="1609914" y="3286648"/>
                <a:ext cx="2594372" cy="2077976"/>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marL="0" marR="0" lvl="0" indent="0" algn="ctr" defTabSz="1422400" rtl="0" eaLnBrk="1" fontAlgn="auto" latinLnBrk="0" hangingPunct="1">
                  <a:lnSpc>
                    <a:spcPct val="90000"/>
                  </a:lnSpc>
                  <a:spcBef>
                    <a:spcPts val="0"/>
                  </a:spcBef>
                  <a:spcAft>
                    <a:spcPct val="350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Behaviour</a:t>
                </a:r>
              </a:p>
            </p:txBody>
          </p:sp>
        </p:grpSp>
        <p:grpSp>
          <p:nvGrpSpPr>
            <p:cNvPr id="9" name="Group 8"/>
            <p:cNvGrpSpPr/>
            <p:nvPr/>
          </p:nvGrpSpPr>
          <p:grpSpPr>
            <a:xfrm>
              <a:off x="2513005" y="2565996"/>
              <a:ext cx="3061657" cy="3061657"/>
              <a:chOff x="4162655" y="2438001"/>
              <a:chExt cx="3774970" cy="3774970"/>
            </a:xfrm>
            <a:solidFill>
              <a:srgbClr val="849A2E">
                <a:alpha val="45000"/>
              </a:srgbClr>
            </a:solidFill>
          </p:grpSpPr>
          <p:sp>
            <p:nvSpPr>
              <p:cNvPr id="11" name="Oval 10"/>
              <p:cNvSpPr/>
              <p:nvPr/>
            </p:nvSpPr>
            <p:spPr>
              <a:xfrm>
                <a:off x="4162655" y="2438001"/>
                <a:ext cx="3774970" cy="3774970"/>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Oval 4"/>
              <p:cNvSpPr/>
              <p:nvPr/>
            </p:nvSpPr>
            <p:spPr>
              <a:xfrm>
                <a:off x="5073036" y="3339443"/>
                <a:ext cx="2637761" cy="1832401"/>
              </a:xfrm>
              <a:prstGeom prst="rect">
                <a:avLst/>
              </a:prstGeom>
              <a:noFill/>
            </p:spPr>
            <p:style>
              <a:lnRef idx="0">
                <a:scrgbClr r="0" g="0" b="0"/>
              </a:lnRef>
              <a:fillRef idx="0">
                <a:scrgbClr r="0" g="0" b="0"/>
              </a:fillRef>
              <a:effectRef idx="0">
                <a:scrgbClr r="0" g="0" b="0"/>
              </a:effectRef>
              <a:fontRef idx="minor">
                <a:schemeClr val="tx1"/>
              </a:fontRef>
            </p:style>
            <p:txBody>
              <a:bodyPr lIns="0" tIns="0" rIns="0" bIns="0" spcCol="1270" anchor="ctr"/>
              <a:lstStyle/>
              <a:p>
                <a:pPr marL="0" marR="0" lvl="0" indent="0" algn="ctr" defTabSz="1422400" rtl="0" eaLnBrk="1" fontAlgn="auto" latinLnBrk="0" hangingPunct="1">
                  <a:lnSpc>
                    <a:spcPct val="90000"/>
                  </a:lnSpc>
                  <a:spcBef>
                    <a:spcPts val="0"/>
                  </a:spcBef>
                  <a:spcAft>
                    <a:spcPct val="350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Cognitive development</a:t>
                </a:r>
              </a:p>
            </p:txBody>
          </p:sp>
        </p:grpSp>
        <p:sp>
          <p:nvSpPr>
            <p:cNvPr id="10" name="TextBox 18"/>
            <p:cNvSpPr txBox="1">
              <a:spLocks noChangeArrowheads="1"/>
            </p:cNvSpPr>
            <p:nvPr/>
          </p:nvSpPr>
          <p:spPr bwMode="auto">
            <a:xfrm>
              <a:off x="1917861" y="1585914"/>
              <a:ext cx="2172692" cy="6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Attachment</a:t>
              </a:r>
            </a:p>
          </p:txBody>
        </p:sp>
      </p:grpSp>
    </p:spTree>
    <p:extLst>
      <p:ext uri="{BB962C8B-B14F-4D97-AF65-F5344CB8AC3E}">
        <p14:creationId xmlns:p14="http://schemas.microsoft.com/office/powerpoint/2010/main" val="41420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001">
            <a:extLst>
              <a:ext uri="{FF2B5EF4-FFF2-40B4-BE49-F238E27FC236}">
                <a16:creationId xmlns:a16="http://schemas.microsoft.com/office/drawing/2014/main" xmlns="" id="{9F97B2A8-45CF-445B-95B2-C64F8551E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1" y="557463"/>
            <a:ext cx="11710737" cy="57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9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CA33A-7315-4B7A-A747-8F53F54E3AC1}"/>
              </a:ext>
            </a:extLst>
          </p:cNvPr>
          <p:cNvSpPr>
            <a:spLocks noGrp="1"/>
          </p:cNvSpPr>
          <p:nvPr>
            <p:ph type="title"/>
          </p:nvPr>
        </p:nvSpPr>
        <p:spPr/>
        <p:txBody>
          <a:bodyPr>
            <a:normAutofit fontScale="90000"/>
          </a:bodyPr>
          <a:lstStyle/>
          <a:p>
            <a:r>
              <a:rPr lang="en-US" altLang="en-US" b="1" dirty="0">
                <a:solidFill>
                  <a:srgbClr val="E0004D"/>
                </a:solidFill>
                <a:cs typeface="Calibri" panose="020F0502020204030204" pitchFamily="34" charset="0"/>
              </a:rPr>
              <a:t/>
            </a:r>
            <a:br>
              <a:rPr lang="en-US" altLang="en-US" b="1" dirty="0">
                <a:solidFill>
                  <a:srgbClr val="E0004D"/>
                </a:solidFill>
                <a:cs typeface="Calibri" panose="020F0502020204030204" pitchFamily="34" charset="0"/>
              </a:rPr>
            </a:br>
            <a:r>
              <a:rPr lang="en-GB" dirty="0"/>
              <a:t/>
            </a:r>
            <a:br>
              <a:rPr lang="en-GB" dirty="0"/>
            </a:br>
            <a:endParaRPr lang="en-GB" dirty="0"/>
          </a:p>
        </p:txBody>
      </p:sp>
      <p:pic>
        <p:nvPicPr>
          <p:cNvPr id="5" name="Content Placeholder 4">
            <a:extLst>
              <a:ext uri="{FF2B5EF4-FFF2-40B4-BE49-F238E27FC236}">
                <a16:creationId xmlns:a16="http://schemas.microsoft.com/office/drawing/2014/main" xmlns="" id="{AF9D0011-16B7-4774-9068-A4EF92645B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859" y="1144587"/>
            <a:ext cx="8881609" cy="49959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54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155639" y="687106"/>
            <a:ext cx="7638348" cy="511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6C239BBD-2135-423C-8B24-6A44756F1B95}"/>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2AA3D828-AE29-4FCC-8ED7-EB3A4C40E553}"/>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13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18" y="1516903"/>
            <a:ext cx="1623165" cy="228781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5358" y="1525501"/>
            <a:ext cx="1614602" cy="228781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1203" y="1508305"/>
            <a:ext cx="1623165" cy="2305006"/>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6518" y="1508305"/>
            <a:ext cx="1613553" cy="2288611"/>
          </a:xfrm>
          <a:prstGeom prst="rect">
            <a:avLst/>
          </a:prstGeom>
        </p:spPr>
      </p:pic>
      <p:sp>
        <p:nvSpPr>
          <p:cNvPr id="8" name="TextBox 7"/>
          <p:cNvSpPr txBox="1"/>
          <p:nvPr/>
        </p:nvSpPr>
        <p:spPr>
          <a:xfrm>
            <a:off x="275766" y="269011"/>
            <a:ext cx="9031458" cy="646331"/>
          </a:xfrm>
          <a:prstGeom prst="rect">
            <a:avLst/>
          </a:prstGeom>
          <a:noFill/>
        </p:spPr>
        <p:txBody>
          <a:bodyPr wrap="square" rtlCol="0">
            <a:spAutoFit/>
          </a:bodyPr>
          <a:lstStyle/>
          <a:p>
            <a:r>
              <a:rPr lang="en-GB" sz="3600" b="1" kern="0" dirty="0">
                <a:solidFill>
                  <a:srgbClr val="7030A0"/>
                </a:solidFill>
              </a:rPr>
              <a:t>Early Years</a:t>
            </a:r>
          </a:p>
        </p:txBody>
      </p:sp>
      <p:sp>
        <p:nvSpPr>
          <p:cNvPr id="15" name="TextBox 14">
            <a:extLst>
              <a:ext uri="{FF2B5EF4-FFF2-40B4-BE49-F238E27FC236}">
                <a16:creationId xmlns:a16="http://schemas.microsoft.com/office/drawing/2014/main" xmlns="" id="{B7734A69-E082-4F24-8802-D1CA255F9C96}"/>
              </a:ext>
            </a:extLst>
          </p:cNvPr>
          <p:cNvSpPr txBox="1"/>
          <p:nvPr/>
        </p:nvSpPr>
        <p:spPr>
          <a:xfrm>
            <a:off x="275766" y="3577335"/>
            <a:ext cx="11643306" cy="2185214"/>
          </a:xfrm>
          <a:prstGeom prst="rect">
            <a:avLst/>
          </a:prstGeom>
          <a:noFill/>
        </p:spPr>
        <p:txBody>
          <a:bodyPr wrap="square" rtlCol="0">
            <a:spAutoFit/>
          </a:bodyPr>
          <a:lstStyle/>
          <a:p>
            <a:pPr lvl="0" defTabSz="457200">
              <a:spcBef>
                <a:spcPct val="0"/>
              </a:spcBef>
              <a:defRPr/>
            </a:pPr>
            <a:endParaRPr lang="en-US" dirty="0"/>
          </a:p>
          <a:p>
            <a:pPr lvl="0" defTabSz="457200">
              <a:spcBef>
                <a:spcPct val="0"/>
              </a:spcBef>
              <a:defRPr/>
            </a:pPr>
            <a:endParaRPr lang="en-US" dirty="0"/>
          </a:p>
          <a:p>
            <a:pPr marL="285750" lvl="0" indent="-285750" defTabSz="457200">
              <a:spcBef>
                <a:spcPct val="0"/>
              </a:spcBef>
              <a:buFont typeface="Arial" panose="020B0604020202020204" pitchFamily="34" charset="0"/>
              <a:buChar char="•"/>
              <a:defRPr/>
            </a:pPr>
            <a:r>
              <a:rPr lang="en-US" sz="2000" dirty="0">
                <a:solidFill>
                  <a:schemeClr val="tx1">
                    <a:lumMod val="75000"/>
                    <a:lumOff val="25000"/>
                  </a:schemeClr>
                </a:solidFill>
              </a:rPr>
              <a:t>The Early Years, covering conception to age five, are foundational in children’s lives. Our early years work spans everything from:  </a:t>
            </a:r>
          </a:p>
          <a:p>
            <a:pPr marL="742950" lvl="1" indent="-285750" defTabSz="457200">
              <a:spcBef>
                <a:spcPct val="0"/>
              </a:spcBef>
              <a:buFont typeface="Arial" panose="020B0604020202020204" pitchFamily="34" charset="0"/>
              <a:buChar char="•"/>
              <a:defRPr/>
            </a:pPr>
            <a:r>
              <a:rPr lang="en-US" sz="2000" dirty="0">
                <a:solidFill>
                  <a:schemeClr val="tx1">
                    <a:lumMod val="75000"/>
                    <a:lumOff val="25000"/>
                  </a:schemeClr>
                </a:solidFill>
              </a:rPr>
              <a:t>maternal health during pregnancy;</a:t>
            </a:r>
          </a:p>
          <a:p>
            <a:pPr marL="742950" lvl="1" indent="-285750" defTabSz="457200">
              <a:spcBef>
                <a:spcPct val="0"/>
              </a:spcBef>
              <a:buFont typeface="Arial" panose="020B0604020202020204" pitchFamily="34" charset="0"/>
              <a:buChar char="•"/>
              <a:defRPr/>
            </a:pPr>
            <a:r>
              <a:rPr lang="en-US" sz="2000" dirty="0">
                <a:solidFill>
                  <a:schemeClr val="tx1">
                    <a:lumMod val="75000"/>
                    <a:lumOff val="25000"/>
                  </a:schemeClr>
                </a:solidFill>
              </a:rPr>
              <a:t>the impact of the early home learning environment; and,</a:t>
            </a:r>
          </a:p>
          <a:p>
            <a:pPr marL="742950" lvl="1" indent="-285750" defTabSz="457200">
              <a:spcBef>
                <a:spcPct val="0"/>
              </a:spcBef>
              <a:buFont typeface="Arial" panose="020B0604020202020204" pitchFamily="34" charset="0"/>
              <a:buChar char="•"/>
              <a:defRPr/>
            </a:pPr>
            <a:r>
              <a:rPr lang="en-US" sz="2000" dirty="0">
                <a:solidFill>
                  <a:schemeClr val="tx1">
                    <a:lumMod val="75000"/>
                    <a:lumOff val="25000"/>
                  </a:schemeClr>
                </a:solidFill>
              </a:rPr>
              <a:t>the drivers of quality in pre-school education.  </a:t>
            </a:r>
            <a:endParaRPr kumimoji="0" lang="en-GB" sz="2000" b="1" i="0" u="none" strike="noStrike" kern="0" cap="none" spc="0" normalizeH="0" baseline="0" noProof="0" dirty="0">
              <a:ln>
                <a:noFill/>
              </a:ln>
              <a:solidFill>
                <a:schemeClr val="tx1">
                  <a:lumMod val="75000"/>
                  <a:lumOff val="25000"/>
                </a:schemeClr>
              </a:solidFill>
              <a:effectLst/>
              <a:uLnTx/>
              <a:uFillTx/>
            </a:endParaRPr>
          </a:p>
        </p:txBody>
      </p:sp>
      <p:pic>
        <p:nvPicPr>
          <p:cNvPr id="4" name="Picture 3">
            <a:extLst>
              <a:ext uri="{FF2B5EF4-FFF2-40B4-BE49-F238E27FC236}">
                <a16:creationId xmlns:a16="http://schemas.microsoft.com/office/drawing/2014/main" xmlns="" id="{CA9768C5-297E-44C2-B1DF-2D22CDE935F3}"/>
              </a:ext>
            </a:extLst>
          </p:cNvPr>
          <p:cNvPicPr>
            <a:picLocks noChangeAspect="1"/>
          </p:cNvPicPr>
          <p:nvPr/>
        </p:nvPicPr>
        <p:blipFill>
          <a:blip r:embed="rId6"/>
          <a:stretch>
            <a:fillRect/>
          </a:stretch>
        </p:blipFill>
        <p:spPr>
          <a:xfrm>
            <a:off x="10626051" y="1551181"/>
            <a:ext cx="1435319" cy="2203137"/>
          </a:xfrm>
          <a:prstGeom prst="rect">
            <a:avLst/>
          </a:prstGeom>
        </p:spPr>
      </p:pic>
      <p:pic>
        <p:nvPicPr>
          <p:cNvPr id="6" name="Picture 5">
            <a:extLst>
              <a:ext uri="{FF2B5EF4-FFF2-40B4-BE49-F238E27FC236}">
                <a16:creationId xmlns:a16="http://schemas.microsoft.com/office/drawing/2014/main" xmlns="" id="{63794C2A-2165-42CC-B57F-E739DF4A9B55}"/>
              </a:ext>
            </a:extLst>
          </p:cNvPr>
          <p:cNvPicPr>
            <a:picLocks noChangeAspect="1"/>
          </p:cNvPicPr>
          <p:nvPr/>
        </p:nvPicPr>
        <p:blipFill>
          <a:blip r:embed="rId7"/>
          <a:stretch>
            <a:fillRect/>
          </a:stretch>
        </p:blipFill>
        <p:spPr>
          <a:xfrm>
            <a:off x="9165483" y="1565695"/>
            <a:ext cx="1430306" cy="2208101"/>
          </a:xfrm>
          <a:prstGeom prst="rect">
            <a:avLst/>
          </a:prstGeom>
        </p:spPr>
      </p:pic>
      <p:pic>
        <p:nvPicPr>
          <p:cNvPr id="17" name="Picture 3">
            <a:extLst>
              <a:ext uri="{FF2B5EF4-FFF2-40B4-BE49-F238E27FC236}">
                <a16:creationId xmlns:a16="http://schemas.microsoft.com/office/drawing/2014/main" xmlns="" id="{6ACCB1B2-91C0-4C40-AB4C-0DA8677AE6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8575" y="1550600"/>
            <a:ext cx="1538515" cy="226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xmlns="" id="{FCCBD415-76A4-498A-9044-B7EAD709CE22}"/>
              </a:ext>
            </a:extLst>
          </p:cNvPr>
          <p:cNvPicPr>
            <a:picLocks noChangeAspect="1"/>
          </p:cNvPicPr>
          <p:nvPr/>
        </p:nvPicPr>
        <p:blipFill>
          <a:blip r:embed="rId9"/>
          <a:stretch>
            <a:fillRect/>
          </a:stretch>
        </p:blipFill>
        <p:spPr>
          <a:xfrm>
            <a:off x="7692572" y="1555443"/>
            <a:ext cx="1434896" cy="2218271"/>
          </a:xfrm>
          <a:prstGeom prst="rect">
            <a:avLst/>
          </a:prstGeom>
        </p:spPr>
      </p:pic>
    </p:spTree>
    <p:extLst>
      <p:ext uri="{BB962C8B-B14F-4D97-AF65-F5344CB8AC3E}">
        <p14:creationId xmlns:p14="http://schemas.microsoft.com/office/powerpoint/2010/main" val="254486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BDDD797-D53F-478E-A3E0-7369CD206A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4401" y="1203813"/>
            <a:ext cx="1932134" cy="2715331"/>
          </a:xfrm>
          <a:prstGeom prst="rect">
            <a:avLst/>
          </a:prstGeom>
        </p:spPr>
      </p:pic>
      <p:pic>
        <p:nvPicPr>
          <p:cNvPr id="3" name="Picture 2">
            <a:extLst>
              <a:ext uri="{FF2B5EF4-FFF2-40B4-BE49-F238E27FC236}">
                <a16:creationId xmlns:a16="http://schemas.microsoft.com/office/drawing/2014/main" xmlns="" id="{FD26A8B2-0626-4919-8438-318453E2F8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1440" y="1203812"/>
            <a:ext cx="1927113" cy="2715331"/>
          </a:xfrm>
          <a:prstGeom prst="rect">
            <a:avLst/>
          </a:prstGeom>
        </p:spPr>
      </p:pic>
      <p:sp>
        <p:nvSpPr>
          <p:cNvPr id="4" name="TextBox 3">
            <a:extLst>
              <a:ext uri="{FF2B5EF4-FFF2-40B4-BE49-F238E27FC236}">
                <a16:creationId xmlns:a16="http://schemas.microsoft.com/office/drawing/2014/main" xmlns="" id="{4954F5D7-F6BF-4CCC-904F-324919F22C83}"/>
              </a:ext>
            </a:extLst>
          </p:cNvPr>
          <p:cNvSpPr txBox="1"/>
          <p:nvPr/>
        </p:nvSpPr>
        <p:spPr>
          <a:xfrm>
            <a:off x="275766" y="269011"/>
            <a:ext cx="9031458" cy="646331"/>
          </a:xfrm>
          <a:prstGeom prst="rect">
            <a:avLst/>
          </a:prstGeom>
          <a:noFill/>
        </p:spPr>
        <p:txBody>
          <a:bodyPr wrap="square" rtlCol="0">
            <a:spAutoFit/>
          </a:bodyPr>
          <a:lstStyle/>
          <a:p>
            <a:r>
              <a:rPr lang="en-GB" sz="3600" b="1" kern="0" dirty="0">
                <a:solidFill>
                  <a:srgbClr val="7030A0"/>
                </a:solidFill>
              </a:rPr>
              <a:t>Social and Emotional Learning</a:t>
            </a:r>
          </a:p>
        </p:txBody>
      </p:sp>
      <p:sp>
        <p:nvSpPr>
          <p:cNvPr id="5" name="TextBox 4">
            <a:extLst>
              <a:ext uri="{FF2B5EF4-FFF2-40B4-BE49-F238E27FC236}">
                <a16:creationId xmlns:a16="http://schemas.microsoft.com/office/drawing/2014/main" xmlns="" id="{C52D564C-DAB0-4C55-A41E-641491906A3F}"/>
              </a:ext>
            </a:extLst>
          </p:cNvPr>
          <p:cNvSpPr txBox="1"/>
          <p:nvPr/>
        </p:nvSpPr>
        <p:spPr>
          <a:xfrm>
            <a:off x="274347" y="4155496"/>
            <a:ext cx="11643306" cy="1938992"/>
          </a:xfrm>
          <a:prstGeom prst="rect">
            <a:avLst/>
          </a:prstGeom>
          <a:noFill/>
        </p:spPr>
        <p:txBody>
          <a:bodyPr wrap="square" rtlCol="0">
            <a:spAutoFit/>
          </a:bodyPr>
          <a:lstStyle/>
          <a:p>
            <a:pPr marL="285750" lvl="0" indent="-285750" defTabSz="457200">
              <a:spcBef>
                <a:spcPct val="0"/>
              </a:spcBef>
              <a:buFont typeface="Arial" panose="020B0604020202020204" pitchFamily="34" charset="0"/>
              <a:buChar char="•"/>
              <a:defRPr/>
            </a:pPr>
            <a:r>
              <a:rPr lang="en-GB" sz="2000" dirty="0">
                <a:solidFill>
                  <a:schemeClr val="tx1">
                    <a:lumMod val="75000"/>
                    <a:lumOff val="25000"/>
                  </a:schemeClr>
                </a:solidFill>
              </a:rPr>
              <a:t>The evidence on the long term associations between social and emotional skills in childhood and adult outcomes (mental health and wellbeing, labour marker, physical health and health</a:t>
            </a:r>
          </a:p>
          <a:p>
            <a:pPr marL="342900" indent="-342900" defTabSz="457200">
              <a:spcBef>
                <a:spcPct val="0"/>
              </a:spcBef>
              <a:buFont typeface="Arial" panose="020B0604020202020204" pitchFamily="34" charset="0"/>
              <a:buChar char="•"/>
              <a:defRPr/>
            </a:pPr>
            <a:r>
              <a:rPr lang="en-GB" sz="2000" dirty="0">
                <a:solidFill>
                  <a:schemeClr val="tx1">
                    <a:lumMod val="75000"/>
                    <a:lumOff val="25000"/>
                  </a:schemeClr>
                </a:solidFill>
              </a:rPr>
              <a:t>A review of evidence on the effectiveness of school and out-of-school interventions in the UK</a:t>
            </a:r>
          </a:p>
          <a:p>
            <a:pPr marL="342900" indent="-342900" defTabSz="457200">
              <a:spcBef>
                <a:spcPct val="0"/>
              </a:spcBef>
              <a:buFont typeface="Arial" panose="020B0604020202020204" pitchFamily="34" charset="0"/>
              <a:buChar char="•"/>
              <a:defRPr/>
            </a:pPr>
            <a:r>
              <a:rPr lang="en-GB" sz="2000" dirty="0">
                <a:solidFill>
                  <a:schemeClr val="tx1">
                    <a:lumMod val="75000"/>
                    <a:lumOff val="25000"/>
                  </a:schemeClr>
                </a:solidFill>
              </a:rPr>
              <a:t>The role of evidence based programmes in supporting children and young people at risk of gang involvement</a:t>
            </a:r>
          </a:p>
          <a:p>
            <a:pPr lvl="0" defTabSz="457200">
              <a:spcBef>
                <a:spcPct val="0"/>
              </a:spcBef>
              <a:defRPr/>
            </a:pPr>
            <a:endParaRPr kumimoji="0" lang="en-GB" sz="2000" b="1"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134679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FEC28-1A2E-4E15-829B-A3A318CB5937}"/>
              </a:ext>
            </a:extLst>
          </p:cNvPr>
          <p:cNvSpPr>
            <a:spLocks noGrp="1"/>
          </p:cNvSpPr>
          <p:nvPr>
            <p:ph type="ctrTitle"/>
          </p:nvPr>
        </p:nvSpPr>
        <p:spPr/>
        <p:txBody>
          <a:bodyPr/>
          <a:lstStyle/>
          <a:p>
            <a:r>
              <a:rPr lang="en-GB" dirty="0"/>
              <a:t>Who we are</a:t>
            </a:r>
          </a:p>
        </p:txBody>
      </p:sp>
      <p:sp>
        <p:nvSpPr>
          <p:cNvPr id="3" name="Subtitle 2">
            <a:extLst>
              <a:ext uri="{FF2B5EF4-FFF2-40B4-BE49-F238E27FC236}">
                <a16:creationId xmlns:a16="http://schemas.microsoft.com/office/drawing/2014/main" xmlns="" id="{C6D6C761-EB91-42E0-A14C-E20977DB69A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8048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54F5D7-F6BF-4CCC-904F-324919F22C83}"/>
              </a:ext>
            </a:extLst>
          </p:cNvPr>
          <p:cNvSpPr txBox="1"/>
          <p:nvPr/>
        </p:nvSpPr>
        <p:spPr>
          <a:xfrm>
            <a:off x="261486" y="376880"/>
            <a:ext cx="9031458" cy="646331"/>
          </a:xfrm>
          <a:prstGeom prst="rect">
            <a:avLst/>
          </a:prstGeom>
          <a:noFill/>
        </p:spPr>
        <p:txBody>
          <a:bodyPr wrap="square" rtlCol="0">
            <a:spAutoFit/>
          </a:bodyPr>
          <a:lstStyle/>
          <a:p>
            <a:r>
              <a:rPr lang="en-GB" sz="3600" b="1" kern="0" dirty="0">
                <a:solidFill>
                  <a:srgbClr val="7030A0"/>
                </a:solidFill>
              </a:rPr>
              <a:t>Interparental Conflict</a:t>
            </a:r>
          </a:p>
        </p:txBody>
      </p:sp>
      <p:sp>
        <p:nvSpPr>
          <p:cNvPr id="5" name="TextBox 4">
            <a:extLst>
              <a:ext uri="{FF2B5EF4-FFF2-40B4-BE49-F238E27FC236}">
                <a16:creationId xmlns:a16="http://schemas.microsoft.com/office/drawing/2014/main" xmlns="" id="{C52D564C-DAB0-4C55-A41E-641491906A3F}"/>
              </a:ext>
            </a:extLst>
          </p:cNvPr>
          <p:cNvSpPr txBox="1"/>
          <p:nvPr/>
        </p:nvSpPr>
        <p:spPr>
          <a:xfrm>
            <a:off x="274347" y="4409496"/>
            <a:ext cx="11643306" cy="1015663"/>
          </a:xfrm>
          <a:prstGeom prst="rect">
            <a:avLst/>
          </a:prstGeom>
          <a:noFill/>
        </p:spPr>
        <p:txBody>
          <a:bodyPr wrap="square" rtlCol="0">
            <a:spAutoFit/>
          </a:bodyPr>
          <a:lstStyle/>
          <a:p>
            <a:pPr lvl="0" defTabSz="457200">
              <a:spcBef>
                <a:spcPct val="0"/>
              </a:spcBef>
              <a:defRPr/>
            </a:pPr>
            <a:r>
              <a:rPr lang="en-GB" sz="2000" dirty="0"/>
              <a:t>The influence of frequent, intense and poorly resolved couple on children’s development and what works to improve outcomes for children </a:t>
            </a:r>
          </a:p>
          <a:p>
            <a:pPr lvl="0" defTabSz="457200">
              <a:spcBef>
                <a:spcPct val="0"/>
              </a:spcBef>
              <a:defRPr/>
            </a:pPr>
            <a:endParaRPr kumimoji="0" lang="en-GB" sz="2000" b="1" i="0" u="none" strike="noStrike" kern="0" cap="none" spc="0" normalizeH="0" baseline="0" noProof="0" dirty="0">
              <a:ln>
                <a:noFill/>
              </a:ln>
              <a:solidFill>
                <a:schemeClr val="tx1">
                  <a:lumMod val="75000"/>
                  <a:lumOff val="25000"/>
                </a:schemeClr>
              </a:solidFill>
              <a:effectLst/>
              <a:uLnTx/>
              <a:uFillTx/>
            </a:endParaRPr>
          </a:p>
        </p:txBody>
      </p:sp>
      <p:pic>
        <p:nvPicPr>
          <p:cNvPr id="6" name="Picture 6">
            <a:extLst>
              <a:ext uri="{FF2B5EF4-FFF2-40B4-BE49-F238E27FC236}">
                <a16:creationId xmlns:a16="http://schemas.microsoft.com/office/drawing/2014/main" xmlns="" id="{6F567B42-3AF9-4F2C-8FEE-43D237BF33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21" t="3185" r="7200" b="3935"/>
          <a:stretch/>
        </p:blipFill>
        <p:spPr bwMode="auto">
          <a:xfrm>
            <a:off x="973678" y="1262496"/>
            <a:ext cx="1745235" cy="258207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xmlns="" id="{B425BDDA-775A-4A93-8C14-C2581A0D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9" t="2865" r="7388" b="4253"/>
          <a:stretch/>
        </p:blipFill>
        <p:spPr bwMode="auto">
          <a:xfrm>
            <a:off x="3634372" y="1262496"/>
            <a:ext cx="1812351" cy="258207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xmlns="" id="{294EFFC5-C559-4C94-ABCB-6F0212D341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57" t="3365" r="8389" b="4176"/>
          <a:stretch/>
        </p:blipFill>
        <p:spPr bwMode="auto">
          <a:xfrm>
            <a:off x="6362182" y="1298318"/>
            <a:ext cx="1752966" cy="2582071"/>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8AC266E3-8C63-4EBA-A278-454AC4CD6673}"/>
              </a:ext>
            </a:extLst>
          </p:cNvPr>
          <p:cNvPicPr>
            <a:picLocks noChangeAspect="1"/>
          </p:cNvPicPr>
          <p:nvPr/>
        </p:nvPicPr>
        <p:blipFill>
          <a:blip r:embed="rId5"/>
          <a:stretch>
            <a:fillRect/>
          </a:stretch>
        </p:blipFill>
        <p:spPr>
          <a:xfrm>
            <a:off x="9030607" y="1150735"/>
            <a:ext cx="1787378" cy="2693831"/>
          </a:xfrm>
          <a:prstGeom prst="rect">
            <a:avLst/>
          </a:prstGeom>
        </p:spPr>
      </p:pic>
    </p:spTree>
    <p:extLst>
      <p:ext uri="{BB962C8B-B14F-4D97-AF65-F5344CB8AC3E}">
        <p14:creationId xmlns:p14="http://schemas.microsoft.com/office/powerpoint/2010/main" val="1388998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54F5D7-F6BF-4CCC-904F-324919F22C83}"/>
              </a:ext>
            </a:extLst>
          </p:cNvPr>
          <p:cNvSpPr txBox="1"/>
          <p:nvPr/>
        </p:nvSpPr>
        <p:spPr>
          <a:xfrm>
            <a:off x="275766" y="592176"/>
            <a:ext cx="9031458" cy="646331"/>
          </a:xfrm>
          <a:prstGeom prst="rect">
            <a:avLst/>
          </a:prstGeom>
          <a:noFill/>
        </p:spPr>
        <p:txBody>
          <a:bodyPr wrap="square" rtlCol="0">
            <a:spAutoFit/>
          </a:bodyPr>
          <a:lstStyle/>
          <a:p>
            <a:r>
              <a:rPr lang="en-GB" sz="3600" b="1" kern="0" dirty="0">
                <a:solidFill>
                  <a:srgbClr val="7030A0"/>
                </a:solidFill>
              </a:rPr>
              <a:t>Improving evaluation</a:t>
            </a:r>
          </a:p>
        </p:txBody>
      </p:sp>
      <p:pic>
        <p:nvPicPr>
          <p:cNvPr id="7" name="Picture 6">
            <a:extLst>
              <a:ext uri="{FF2B5EF4-FFF2-40B4-BE49-F238E27FC236}">
                <a16:creationId xmlns:a16="http://schemas.microsoft.com/office/drawing/2014/main" xmlns="" id="{B80A02F5-2669-4F1A-B74E-6298018800E2}"/>
              </a:ext>
            </a:extLst>
          </p:cNvPr>
          <p:cNvPicPr>
            <a:picLocks noChangeAspect="1"/>
          </p:cNvPicPr>
          <p:nvPr/>
        </p:nvPicPr>
        <p:blipFill>
          <a:blip r:embed="rId2"/>
          <a:stretch>
            <a:fillRect/>
          </a:stretch>
        </p:blipFill>
        <p:spPr>
          <a:xfrm>
            <a:off x="8064625" y="915342"/>
            <a:ext cx="1870112" cy="2671138"/>
          </a:xfrm>
          <a:prstGeom prst="rect">
            <a:avLst/>
          </a:prstGeom>
        </p:spPr>
      </p:pic>
      <p:pic>
        <p:nvPicPr>
          <p:cNvPr id="8" name="Picture 7">
            <a:extLst>
              <a:ext uri="{FF2B5EF4-FFF2-40B4-BE49-F238E27FC236}">
                <a16:creationId xmlns:a16="http://schemas.microsoft.com/office/drawing/2014/main" xmlns="" id="{BEDDB75A-B4A8-423C-9658-CE5AB9620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019" y="1595754"/>
            <a:ext cx="7104714" cy="3392171"/>
          </a:xfrm>
          <a:prstGeom prst="rect">
            <a:avLst/>
          </a:prstGeom>
        </p:spPr>
      </p:pic>
      <p:sp>
        <p:nvSpPr>
          <p:cNvPr id="9" name="TextBox 8">
            <a:extLst>
              <a:ext uri="{FF2B5EF4-FFF2-40B4-BE49-F238E27FC236}">
                <a16:creationId xmlns:a16="http://schemas.microsoft.com/office/drawing/2014/main" xmlns="" id="{0641CA21-47CA-4AD2-9D9B-65F6C97813CE}"/>
              </a:ext>
            </a:extLst>
          </p:cNvPr>
          <p:cNvSpPr txBox="1"/>
          <p:nvPr/>
        </p:nvSpPr>
        <p:spPr>
          <a:xfrm>
            <a:off x="274347" y="5234772"/>
            <a:ext cx="11643306" cy="1015663"/>
          </a:xfrm>
          <a:prstGeom prst="rect">
            <a:avLst/>
          </a:prstGeom>
          <a:noFill/>
        </p:spPr>
        <p:txBody>
          <a:bodyPr wrap="square" rtlCol="0">
            <a:spAutoFit/>
          </a:bodyPr>
          <a:lstStyle/>
          <a:p>
            <a:pPr lvl="0" defTabSz="457200">
              <a:spcBef>
                <a:spcPct val="0"/>
              </a:spcBef>
              <a:defRPr/>
            </a:pPr>
            <a:r>
              <a:rPr lang="en-GB" sz="2000" dirty="0">
                <a:solidFill>
                  <a:schemeClr val="tx1">
                    <a:lumMod val="75000"/>
                    <a:lumOff val="25000"/>
                  </a:schemeClr>
                </a:solidFill>
              </a:rPr>
              <a:t>Supporting providers and developers to go on the evidence journey and understand if there services work to improve outcomes for children and families </a:t>
            </a:r>
          </a:p>
          <a:p>
            <a:pPr lvl="0" defTabSz="457200">
              <a:spcBef>
                <a:spcPct val="0"/>
              </a:spcBef>
              <a:defRPr/>
            </a:pPr>
            <a:endParaRPr kumimoji="0" lang="en-GB" sz="2000" b="1"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218922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3B414-AB97-47B8-9579-299285172A49}"/>
              </a:ext>
            </a:extLst>
          </p:cNvPr>
          <p:cNvSpPr>
            <a:spLocks noGrp="1"/>
          </p:cNvSpPr>
          <p:nvPr>
            <p:ph type="title" idx="4294967295"/>
          </p:nvPr>
        </p:nvSpPr>
        <p:spPr>
          <a:xfrm>
            <a:off x="0" y="663575"/>
            <a:ext cx="11149013" cy="962025"/>
          </a:xfrm>
        </p:spPr>
        <p:txBody>
          <a:bodyPr>
            <a:normAutofit/>
          </a:bodyPr>
          <a:lstStyle/>
          <a:p>
            <a:r>
              <a:rPr lang="en-GB" b="1" kern="0" dirty="0">
                <a:solidFill>
                  <a:srgbClr val="7030A0"/>
                </a:solidFill>
                <a:latin typeface="+mn-lt"/>
                <a:ea typeface="+mn-ea"/>
                <a:cs typeface="+mn-cs"/>
              </a:rPr>
              <a:t>Youth Endowment Fund?</a:t>
            </a:r>
          </a:p>
        </p:txBody>
      </p:sp>
      <p:sp>
        <p:nvSpPr>
          <p:cNvPr id="3" name="Content Placeholder 2">
            <a:extLst>
              <a:ext uri="{FF2B5EF4-FFF2-40B4-BE49-F238E27FC236}">
                <a16:creationId xmlns:a16="http://schemas.microsoft.com/office/drawing/2014/main" xmlns="" id="{8C407EFD-E2A5-4720-954E-61B54306B6FA}"/>
              </a:ext>
            </a:extLst>
          </p:cNvPr>
          <p:cNvSpPr>
            <a:spLocks noGrp="1"/>
          </p:cNvSpPr>
          <p:nvPr>
            <p:ph idx="4294967295"/>
          </p:nvPr>
        </p:nvSpPr>
        <p:spPr>
          <a:xfrm>
            <a:off x="172720" y="1721168"/>
            <a:ext cx="11149013" cy="4351337"/>
          </a:xfrm>
        </p:spPr>
        <p:txBody>
          <a:bodyPr/>
          <a:lstStyle/>
          <a:p>
            <a:pPr>
              <a:lnSpc>
                <a:spcPct val="115000"/>
              </a:lnSpc>
              <a:spcAft>
                <a:spcPts val="1200"/>
              </a:spcAft>
            </a:pPr>
            <a:r>
              <a:rPr lang="en-GB" sz="2800" b="1" dirty="0">
                <a:solidFill>
                  <a:schemeClr val="tx1">
                    <a:lumMod val="75000"/>
                    <a:lumOff val="25000"/>
                  </a:schemeClr>
                </a:solidFill>
                <a:latin typeface="Arial" panose="020B0604020202020204" pitchFamily="34" charset="0"/>
                <a:cs typeface="Arial" panose="020B0604020202020204" pitchFamily="34" charset="0"/>
              </a:rPr>
              <a:t>Our Purpose</a:t>
            </a:r>
            <a:r>
              <a:rPr lang="en-GB" sz="2800" dirty="0">
                <a:solidFill>
                  <a:schemeClr val="tx1">
                    <a:lumMod val="75000"/>
                    <a:lumOff val="25000"/>
                  </a:schemeClr>
                </a:solidFill>
                <a:latin typeface="Arial" panose="020B0604020202020204" pitchFamily="34" charset="0"/>
                <a:cs typeface="Arial" panose="020B0604020202020204" pitchFamily="34" charset="0"/>
              </a:rPr>
              <a:t>: to prevent children and young people from getting caught up in crime and violence by making sure that those at most risk get the best possible support, as early as possible</a:t>
            </a:r>
          </a:p>
          <a:p>
            <a:pPr>
              <a:lnSpc>
                <a:spcPct val="115000"/>
              </a:lnSpc>
              <a:spcAft>
                <a:spcPts val="1200"/>
              </a:spcAft>
            </a:pPr>
            <a:r>
              <a:rPr lang="en-US" sz="2800" b="1" dirty="0">
                <a:solidFill>
                  <a:schemeClr val="tx1">
                    <a:lumMod val="75000"/>
                    <a:lumOff val="25000"/>
                  </a:schemeClr>
                </a:solidFill>
                <a:latin typeface="Arial" panose="020B0604020202020204" pitchFamily="34" charset="0"/>
                <a:cs typeface="Arial" panose="020B0604020202020204" pitchFamily="34" charset="0"/>
              </a:rPr>
              <a:t>Resources: </a:t>
            </a:r>
            <a:r>
              <a:rPr lang="en-US" sz="2800" dirty="0">
                <a:solidFill>
                  <a:schemeClr val="tx1">
                    <a:lumMod val="75000"/>
                    <a:lumOff val="25000"/>
                  </a:schemeClr>
                </a:solidFill>
                <a:latin typeface="Arial" panose="020B0604020202020204" pitchFamily="34" charset="0"/>
                <a:cs typeface="Arial" panose="020B0604020202020204" pitchFamily="34" charset="0"/>
              </a:rPr>
              <a:t>£200m endowment from the Home Office to be spent over 10 years</a:t>
            </a:r>
          </a:p>
          <a:p>
            <a:pPr>
              <a:lnSpc>
                <a:spcPct val="115000"/>
              </a:lnSpc>
              <a:spcAft>
                <a:spcPts val="1200"/>
              </a:spcAft>
            </a:pPr>
            <a:r>
              <a:rPr lang="en-US" sz="2800" b="1" dirty="0">
                <a:solidFill>
                  <a:schemeClr val="tx1">
                    <a:lumMod val="75000"/>
                    <a:lumOff val="25000"/>
                  </a:schemeClr>
                </a:solidFill>
                <a:latin typeface="Arial" panose="020B0604020202020204" pitchFamily="34" charset="0"/>
                <a:cs typeface="Arial" panose="020B0604020202020204" pitchFamily="34" charset="0"/>
              </a:rPr>
              <a:t>Scope: </a:t>
            </a:r>
            <a:r>
              <a:rPr lang="en-US" sz="2800" dirty="0">
                <a:solidFill>
                  <a:schemeClr val="tx1">
                    <a:lumMod val="75000"/>
                    <a:lumOff val="25000"/>
                  </a:schemeClr>
                </a:solidFill>
                <a:latin typeface="Arial" panose="020B0604020202020204" pitchFamily="34" charset="0"/>
                <a:cs typeface="Arial" panose="020B0604020202020204" pitchFamily="34" charset="0"/>
              </a:rPr>
              <a:t>focus on early intervention with young people aged 10-14 in England and Wales</a:t>
            </a:r>
            <a:endParaRPr lang="en-GB"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62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B0196-A01C-473B-8599-B7B7BCF5A62E}"/>
              </a:ext>
            </a:extLst>
          </p:cNvPr>
          <p:cNvSpPr>
            <a:spLocks noGrp="1"/>
          </p:cNvSpPr>
          <p:nvPr>
            <p:ph type="ctrTitle"/>
          </p:nvPr>
        </p:nvSpPr>
        <p:spPr/>
        <p:txBody>
          <a:bodyPr/>
          <a:lstStyle/>
          <a:p>
            <a:r>
              <a:rPr lang="en-GB" dirty="0"/>
              <a:t>How we have impact</a:t>
            </a:r>
          </a:p>
        </p:txBody>
      </p:sp>
      <p:sp>
        <p:nvSpPr>
          <p:cNvPr id="3" name="Subtitle 2">
            <a:extLst>
              <a:ext uri="{FF2B5EF4-FFF2-40B4-BE49-F238E27FC236}">
                <a16:creationId xmlns:a16="http://schemas.microsoft.com/office/drawing/2014/main" xmlns="" id="{7B32E737-3FC7-4113-BBF5-04191B4C353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70349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B1D22DA-A176-4138-9B8E-22147FDE8D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117" y="465545"/>
            <a:ext cx="3767116" cy="2655409"/>
          </a:xfrm>
          <a:prstGeom prst="rect">
            <a:avLst/>
          </a:prstGeom>
        </p:spPr>
      </p:pic>
      <p:pic>
        <p:nvPicPr>
          <p:cNvPr id="6" name="Picture 5">
            <a:extLst>
              <a:ext uri="{FF2B5EF4-FFF2-40B4-BE49-F238E27FC236}">
                <a16:creationId xmlns:a16="http://schemas.microsoft.com/office/drawing/2014/main" xmlns="" id="{71B22F25-5B0E-4119-88B9-1A93EC03D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627" y="2823121"/>
            <a:ext cx="3352176" cy="2460271"/>
          </a:xfrm>
          <a:prstGeom prst="rect">
            <a:avLst/>
          </a:prstGeom>
        </p:spPr>
      </p:pic>
      <p:pic>
        <p:nvPicPr>
          <p:cNvPr id="8" name="Picture 7">
            <a:extLst>
              <a:ext uri="{FF2B5EF4-FFF2-40B4-BE49-F238E27FC236}">
                <a16:creationId xmlns:a16="http://schemas.microsoft.com/office/drawing/2014/main" xmlns="" id="{FF52E058-4414-483C-917C-B804546B08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4766" y="429201"/>
            <a:ext cx="3767117" cy="2290814"/>
          </a:xfrm>
          <a:prstGeom prst="rect">
            <a:avLst/>
          </a:prstGeom>
        </p:spPr>
      </p:pic>
      <p:pic>
        <p:nvPicPr>
          <p:cNvPr id="10" name="Picture 9">
            <a:extLst>
              <a:ext uri="{FF2B5EF4-FFF2-40B4-BE49-F238E27FC236}">
                <a16:creationId xmlns:a16="http://schemas.microsoft.com/office/drawing/2014/main" xmlns="" id="{12626777-BF2E-46F2-8D29-B7ACEBCEBA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9359" y="1944013"/>
            <a:ext cx="1803363" cy="2271010"/>
          </a:xfrm>
          <a:prstGeom prst="rect">
            <a:avLst/>
          </a:prstGeom>
        </p:spPr>
      </p:pic>
      <p:pic>
        <p:nvPicPr>
          <p:cNvPr id="12" name="Picture 11">
            <a:extLst>
              <a:ext uri="{FF2B5EF4-FFF2-40B4-BE49-F238E27FC236}">
                <a16:creationId xmlns:a16="http://schemas.microsoft.com/office/drawing/2014/main" xmlns="" id="{51F88091-6079-4129-AD1D-89EF23C3A4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464" y="2591032"/>
            <a:ext cx="2085733" cy="3377501"/>
          </a:xfrm>
          <a:prstGeom prst="rect">
            <a:avLst/>
          </a:prstGeom>
        </p:spPr>
      </p:pic>
      <p:pic>
        <p:nvPicPr>
          <p:cNvPr id="14" name="Picture 13">
            <a:extLst>
              <a:ext uri="{FF2B5EF4-FFF2-40B4-BE49-F238E27FC236}">
                <a16:creationId xmlns:a16="http://schemas.microsoft.com/office/drawing/2014/main" xmlns="" id="{295CB7E9-1617-40A9-8601-61FDD2C03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9332" y="3697523"/>
            <a:ext cx="1703258" cy="2271010"/>
          </a:xfrm>
          <a:prstGeom prst="rect">
            <a:avLst/>
          </a:prstGeom>
        </p:spPr>
      </p:pic>
      <p:pic>
        <p:nvPicPr>
          <p:cNvPr id="18" name="Picture 17">
            <a:extLst>
              <a:ext uri="{FF2B5EF4-FFF2-40B4-BE49-F238E27FC236}">
                <a16:creationId xmlns:a16="http://schemas.microsoft.com/office/drawing/2014/main" xmlns="" id="{BD4FC5BC-36E7-4334-8DC6-BE7F1F7FA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5730" y="3298201"/>
            <a:ext cx="2554501" cy="2670332"/>
          </a:xfrm>
          <a:prstGeom prst="rect">
            <a:avLst/>
          </a:prstGeom>
        </p:spPr>
      </p:pic>
    </p:spTree>
    <p:extLst>
      <p:ext uri="{BB962C8B-B14F-4D97-AF65-F5344CB8AC3E}">
        <p14:creationId xmlns:p14="http://schemas.microsoft.com/office/powerpoint/2010/main" val="193200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A80F16-8B7D-4FC8-BF72-A6E2D6A693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7219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183" y="390931"/>
            <a:ext cx="8686402" cy="646331"/>
          </a:xfrm>
          <a:prstGeom prst="rect">
            <a:avLst/>
          </a:prstGeom>
          <a:noFill/>
        </p:spPr>
        <p:txBody>
          <a:bodyPr wrap="square" rtlCol="0" anchor="t">
            <a:spAutoFit/>
          </a:bodyPr>
          <a:lstStyle/>
          <a:p>
            <a:r>
              <a:rPr lang="en-GB" sz="3600" b="1" kern="0" dirty="0">
                <a:solidFill>
                  <a:srgbClr val="7030A0"/>
                </a:solidFill>
              </a:rPr>
              <a:t>Overall Reflections</a:t>
            </a:r>
          </a:p>
        </p:txBody>
      </p:sp>
      <p:sp>
        <p:nvSpPr>
          <p:cNvPr id="4" name="TextBox 3">
            <a:extLst>
              <a:ext uri="{FF2B5EF4-FFF2-40B4-BE49-F238E27FC236}">
                <a16:creationId xmlns:a16="http://schemas.microsoft.com/office/drawing/2014/main" xmlns="" id="{C22110D0-8F06-4DC0-B343-F8FA9E228C95}"/>
              </a:ext>
            </a:extLst>
          </p:cNvPr>
          <p:cNvSpPr txBox="1"/>
          <p:nvPr/>
        </p:nvSpPr>
        <p:spPr>
          <a:xfrm>
            <a:off x="350634" y="1198108"/>
            <a:ext cx="10244795" cy="4038600"/>
          </a:xfrm>
          <a:prstGeom prst="rect">
            <a:avLst/>
          </a:prstGeom>
          <a:noFill/>
        </p:spPr>
        <p:txBody>
          <a:bodyPr wrap="square" rtlCol="0" anchor="t">
            <a:noAutofit/>
          </a:bodyPr>
          <a:lstStyle/>
          <a:p>
            <a:pPr marL="342900" indent="-342900">
              <a:buFont typeface="Arial" panose="020B0604020202020204" pitchFamily="34" charset="0"/>
              <a:buChar char="•"/>
            </a:pPr>
            <a:r>
              <a:rPr lang="en-US" sz="2400" b="1" dirty="0">
                <a:solidFill>
                  <a:schemeClr val="tx1">
                    <a:lumMod val="75000"/>
                    <a:lumOff val="25000"/>
                  </a:schemeClr>
                </a:solidFill>
              </a:rPr>
              <a:t>Having a foot in both the research and policy camps is critical </a:t>
            </a:r>
          </a:p>
          <a:p>
            <a:pPr marL="342900" indent="-342900">
              <a:buFont typeface="Arial" panose="020B0604020202020204" pitchFamily="34" charset="0"/>
              <a:buChar char="•"/>
            </a:pPr>
            <a:endParaRPr lang="en-US" sz="2400" b="1" dirty="0">
              <a:solidFill>
                <a:schemeClr val="tx1">
                  <a:lumMod val="75000"/>
                  <a:lumOff val="25000"/>
                </a:schemeClr>
              </a:solidFill>
            </a:endParaRPr>
          </a:p>
          <a:p>
            <a:pPr marL="342900" indent="-342900">
              <a:buFont typeface="Arial" panose="020B0604020202020204" pitchFamily="34" charset="0"/>
              <a:buChar char="•"/>
            </a:pPr>
            <a:r>
              <a:rPr lang="en-US" sz="2400" b="1" dirty="0">
                <a:solidFill>
                  <a:schemeClr val="tx1">
                    <a:lumMod val="75000"/>
                    <a:lumOff val="25000"/>
                  </a:schemeClr>
                </a:solidFill>
              </a:rPr>
              <a:t>Embrace complexity and nuance</a:t>
            </a:r>
          </a:p>
          <a:p>
            <a:endParaRPr lang="en-US" sz="2400" b="1" dirty="0">
              <a:solidFill>
                <a:schemeClr val="tx1">
                  <a:lumMod val="75000"/>
                  <a:lumOff val="25000"/>
                </a:schemeClr>
              </a:solidFill>
            </a:endParaRPr>
          </a:p>
          <a:p>
            <a:pPr marL="342900" indent="-342900">
              <a:buFont typeface="Arial" panose="020B0604020202020204" pitchFamily="34" charset="0"/>
              <a:buChar char="•"/>
            </a:pPr>
            <a:r>
              <a:rPr lang="en-US" sz="2400" b="1" dirty="0">
                <a:solidFill>
                  <a:schemeClr val="tx1">
                    <a:lumMod val="75000"/>
                    <a:lumOff val="25000"/>
                  </a:schemeClr>
                </a:solidFill>
              </a:rPr>
              <a:t>Aim to be a critical friend</a:t>
            </a:r>
          </a:p>
          <a:p>
            <a:pPr marL="342900" indent="-342900">
              <a:buFont typeface="Arial" panose="020B0604020202020204" pitchFamily="34" charset="0"/>
              <a:buChar char="•"/>
            </a:pPr>
            <a:endParaRPr lang="en-US" sz="2400" b="1" dirty="0">
              <a:solidFill>
                <a:schemeClr val="tx1">
                  <a:lumMod val="75000"/>
                  <a:lumOff val="25000"/>
                </a:schemeClr>
              </a:solidFill>
            </a:endParaRPr>
          </a:p>
          <a:p>
            <a:pPr marL="342900" indent="-342900">
              <a:buFont typeface="Arial" panose="020B0604020202020204" pitchFamily="34" charset="0"/>
              <a:buChar char="•"/>
            </a:pPr>
            <a:r>
              <a:rPr lang="en-US" sz="2400" b="1" dirty="0">
                <a:solidFill>
                  <a:schemeClr val="tx1">
                    <a:lumMod val="75000"/>
                    <a:lumOff val="25000"/>
                  </a:schemeClr>
                </a:solidFill>
              </a:rPr>
              <a:t>Invest in depth, breadth and </a:t>
            </a:r>
            <a:r>
              <a:rPr lang="en-GB" sz="2400" b="1" dirty="0">
                <a:solidFill>
                  <a:schemeClr val="tx1">
                    <a:lumMod val="75000"/>
                    <a:lumOff val="25000"/>
                  </a:schemeClr>
                </a:solidFill>
              </a:rPr>
              <a:t>rigour</a:t>
            </a:r>
            <a:r>
              <a:rPr lang="en-US" sz="2400" b="1" dirty="0">
                <a:solidFill>
                  <a:schemeClr val="tx1">
                    <a:lumMod val="75000"/>
                    <a:lumOff val="25000"/>
                  </a:schemeClr>
                </a:solidFill>
              </a:rPr>
              <a:t> to  earn the right to be part of the conversation</a:t>
            </a:r>
          </a:p>
          <a:p>
            <a:pPr marL="342900" indent="-342900">
              <a:buFont typeface="Arial" panose="020B0604020202020204" pitchFamily="34" charset="0"/>
              <a:buChar char="•"/>
            </a:pPr>
            <a:endParaRPr lang="en-US" sz="2400" b="1" dirty="0">
              <a:solidFill>
                <a:schemeClr val="tx1">
                  <a:lumMod val="75000"/>
                  <a:lumOff val="25000"/>
                </a:schemeClr>
              </a:solidFill>
            </a:endParaRPr>
          </a:p>
          <a:p>
            <a:pPr marL="342900" indent="-342900">
              <a:buFont typeface="Arial" panose="020B0604020202020204" pitchFamily="34" charset="0"/>
              <a:buChar char="•"/>
            </a:pPr>
            <a:r>
              <a:rPr lang="en-US" sz="2400" b="1" dirty="0">
                <a:solidFill>
                  <a:schemeClr val="tx1">
                    <a:lumMod val="75000"/>
                    <a:lumOff val="25000"/>
                  </a:schemeClr>
                </a:solidFill>
              </a:rPr>
              <a:t>Get off the fence</a:t>
            </a:r>
          </a:p>
          <a:p>
            <a:pPr marL="342900" indent="-342900">
              <a:buFont typeface="Arial" panose="020B0604020202020204" pitchFamily="34" charset="0"/>
              <a:buChar char="•"/>
            </a:pP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6656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mail">
            <a:extLst>
              <a:ext uri="{FF2B5EF4-FFF2-40B4-BE49-F238E27FC236}">
                <a16:creationId xmlns:a16="http://schemas.microsoft.com/office/drawing/2014/main" xmlns="" id="{FF5DA324-4D70-43F1-924C-54656C4A7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94" y="2547666"/>
            <a:ext cx="913831" cy="913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E946CD6-BF88-424D-9F22-6DD657D68210}"/>
              </a:ext>
            </a:extLst>
          </p:cNvPr>
          <p:cNvSpPr txBox="1"/>
          <p:nvPr/>
        </p:nvSpPr>
        <p:spPr>
          <a:xfrm>
            <a:off x="1734692" y="2712193"/>
            <a:ext cx="5882185" cy="584775"/>
          </a:xfrm>
          <a:prstGeom prst="rect">
            <a:avLst/>
          </a:prstGeom>
          <a:noFill/>
        </p:spPr>
        <p:txBody>
          <a:bodyPr wrap="square" rtlCol="0">
            <a:spAutoFit/>
          </a:bodyPr>
          <a:lstStyle/>
          <a:p>
            <a:r>
              <a:rPr lang="en-GB" sz="3200" dirty="0">
                <a:solidFill>
                  <a:srgbClr val="7030A0"/>
                </a:solidFill>
              </a:rPr>
              <a:t>tom.mcbride@eif.org.uk</a:t>
            </a:r>
          </a:p>
        </p:txBody>
      </p:sp>
      <p:pic>
        <p:nvPicPr>
          <p:cNvPr id="6" name="Picture 4" descr="Image result for twitter">
            <a:extLst>
              <a:ext uri="{FF2B5EF4-FFF2-40B4-BE49-F238E27FC236}">
                <a16:creationId xmlns:a16="http://schemas.microsoft.com/office/drawing/2014/main" xmlns="" id="{7E0AAD68-2168-421A-9D05-BA4C2FCA9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94" y="4064127"/>
            <a:ext cx="928050" cy="928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E4FBC72-F04F-4486-9F81-EC79A5929BBA}"/>
              </a:ext>
            </a:extLst>
          </p:cNvPr>
          <p:cNvSpPr txBox="1"/>
          <p:nvPr/>
        </p:nvSpPr>
        <p:spPr>
          <a:xfrm>
            <a:off x="1734692" y="4235764"/>
            <a:ext cx="6115018" cy="584775"/>
          </a:xfrm>
          <a:prstGeom prst="rect">
            <a:avLst/>
          </a:prstGeom>
          <a:noFill/>
        </p:spPr>
        <p:txBody>
          <a:bodyPr wrap="square" rtlCol="0">
            <a:spAutoFit/>
          </a:bodyPr>
          <a:lstStyle/>
          <a:p>
            <a:r>
              <a:rPr lang="en-GB" sz="3200" dirty="0">
                <a:solidFill>
                  <a:srgbClr val="7030A0"/>
                </a:solidFill>
              </a:rPr>
              <a:t>@</a:t>
            </a:r>
            <a:r>
              <a:rPr lang="en-GB" sz="3200" dirty="0" err="1">
                <a:solidFill>
                  <a:srgbClr val="7030A0"/>
                </a:solidFill>
              </a:rPr>
              <a:t>Tom_EIF</a:t>
            </a:r>
            <a:r>
              <a:rPr lang="en-GB" sz="3200" dirty="0">
                <a:solidFill>
                  <a:srgbClr val="7030A0"/>
                </a:solidFill>
              </a:rPr>
              <a:t>/ @</a:t>
            </a:r>
            <a:r>
              <a:rPr lang="en-GB" sz="3200" dirty="0" err="1">
                <a:solidFill>
                  <a:srgbClr val="7030A0"/>
                </a:solidFill>
              </a:rPr>
              <a:t>TheEIFoundation</a:t>
            </a:r>
            <a:endParaRPr lang="en-GB" sz="3200" dirty="0">
              <a:solidFill>
                <a:srgbClr val="7030A0"/>
              </a:solidFill>
            </a:endParaRPr>
          </a:p>
        </p:txBody>
      </p:sp>
      <p:pic>
        <p:nvPicPr>
          <p:cNvPr id="8" name="Picture 2" descr="Image result for website">
            <a:extLst>
              <a:ext uri="{FF2B5EF4-FFF2-40B4-BE49-F238E27FC236}">
                <a16:creationId xmlns:a16="http://schemas.microsoft.com/office/drawing/2014/main" xmlns="" id="{EDF86AD1-85E1-4152-BB6D-7C1368B4AD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32" y="1023208"/>
            <a:ext cx="899612" cy="921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70FF9F40-DC69-467F-B3B9-5F356EBBB0AB}"/>
              </a:ext>
            </a:extLst>
          </p:cNvPr>
          <p:cNvSpPr txBox="1"/>
          <p:nvPr/>
        </p:nvSpPr>
        <p:spPr>
          <a:xfrm>
            <a:off x="1851108" y="1102259"/>
            <a:ext cx="5882185" cy="584775"/>
          </a:xfrm>
          <a:prstGeom prst="rect">
            <a:avLst/>
          </a:prstGeom>
          <a:noFill/>
        </p:spPr>
        <p:txBody>
          <a:bodyPr wrap="square" rtlCol="0">
            <a:spAutoFit/>
          </a:bodyPr>
          <a:lstStyle/>
          <a:p>
            <a:r>
              <a:rPr lang="en-GB" sz="3200" dirty="0">
                <a:solidFill>
                  <a:srgbClr val="7030A0"/>
                </a:solidFill>
              </a:rPr>
              <a:t>www.eif.org.uk</a:t>
            </a:r>
          </a:p>
        </p:txBody>
      </p:sp>
    </p:spTree>
    <p:extLst>
      <p:ext uri="{BB962C8B-B14F-4D97-AF65-F5344CB8AC3E}">
        <p14:creationId xmlns:p14="http://schemas.microsoft.com/office/powerpoint/2010/main" val="168669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bwMode="auto">
          <a:xfrm>
            <a:off x="0" y="422275"/>
            <a:ext cx="6708775" cy="995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dirty="0">
                <a:solidFill>
                  <a:srgbClr val="653279"/>
                </a:solidFill>
              </a:rPr>
              <a:t>Starting the journey in 2011</a:t>
            </a:r>
            <a:endParaRPr lang="en-GB" altLang="en-US" sz="3600" dirty="0"/>
          </a:p>
        </p:txBody>
      </p:sp>
      <p:sp>
        <p:nvSpPr>
          <p:cNvPr id="68611" name="TextBox 6"/>
          <p:cNvSpPr txBox="1">
            <a:spLocks noChangeArrowheads="1"/>
          </p:cNvSpPr>
          <p:nvPr/>
        </p:nvSpPr>
        <p:spPr bwMode="auto">
          <a:xfrm>
            <a:off x="2541589" y="5083175"/>
            <a:ext cx="5951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68612" name="Picture 4" descr="http://www.tribunemagazine.org/wp-content/uploads/2014/07/graham.allenchamb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650" y="1704463"/>
            <a:ext cx="5728030" cy="390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0657" y="1704463"/>
            <a:ext cx="2551526" cy="39017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4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a:extLst>
              <a:ext uri="{FF2B5EF4-FFF2-40B4-BE49-F238E27FC236}">
                <a16:creationId xmlns:a16="http://schemas.microsoft.com/office/drawing/2014/main" xmlns="" id="{C7649EA0-2374-4281-8087-7BD5D4A4E429}"/>
              </a:ext>
            </a:extLst>
          </p:cNvPr>
          <p:cNvSpPr txBox="1">
            <a:spLocks noChangeArrowheads="1"/>
          </p:cNvSpPr>
          <p:nvPr/>
        </p:nvSpPr>
        <p:spPr bwMode="auto">
          <a:xfrm>
            <a:off x="436563" y="413018"/>
            <a:ext cx="8863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E0004D"/>
              </a:buClr>
              <a:buSzPct val="25000"/>
              <a:buFontTx/>
              <a:buNone/>
              <a:tabLst/>
              <a:defRPr/>
            </a:pPr>
            <a:r>
              <a:rPr kumimoji="0" lang="en-GB" altLang="en-US" sz="3600" b="1" i="0" u="none" strike="noStrike" kern="1200" cap="none" spc="0" normalizeH="0" baseline="0" noProof="0" dirty="0">
                <a:ln>
                  <a:noFill/>
                </a:ln>
                <a:solidFill>
                  <a:srgbClr val="7030A0"/>
                </a:solidFill>
                <a:effectLst/>
                <a:uLnTx/>
                <a:uFillTx/>
                <a:latin typeface="Calibri"/>
                <a:ea typeface="MS PGothic" panose="020B0600070205080204" pitchFamily="34" charset="-128"/>
                <a:cs typeface="+mn-cs"/>
              </a:rPr>
              <a:t>What Works Centres – a culture of evidence</a:t>
            </a:r>
          </a:p>
        </p:txBody>
      </p:sp>
      <p:pic>
        <p:nvPicPr>
          <p:cNvPr id="18435" name="Picture 1">
            <a:extLst>
              <a:ext uri="{FF2B5EF4-FFF2-40B4-BE49-F238E27FC236}">
                <a16:creationId xmlns:a16="http://schemas.microsoft.com/office/drawing/2014/main" xmlns="" id="{3FAAEDF3-00E9-4548-950F-29690592F41F}"/>
              </a:ext>
            </a:extLst>
          </p:cNvPr>
          <p:cNvPicPr>
            <a:picLocks noChangeAspect="1"/>
          </p:cNvPicPr>
          <p:nvPr/>
        </p:nvPicPr>
        <p:blipFill>
          <a:blip r:embed="rId3">
            <a:extLst>
              <a:ext uri="{28A0092B-C50C-407E-A947-70E740481C1C}">
                <a14:useLocalDpi xmlns:a14="http://schemas.microsoft.com/office/drawing/2010/main" val="0"/>
              </a:ext>
            </a:extLst>
          </a:blip>
          <a:srcRect t="20781" r="20714"/>
          <a:stretch>
            <a:fillRect/>
          </a:stretch>
        </p:blipFill>
        <p:spPr bwMode="auto">
          <a:xfrm>
            <a:off x="837228" y="1323488"/>
            <a:ext cx="92265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0CEDDA8E-CACF-8145-A615-33B85097D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0117" y="3413586"/>
            <a:ext cx="1583473" cy="1384354"/>
          </a:xfrm>
          <a:prstGeom prst="rect">
            <a:avLst/>
          </a:prstGeom>
        </p:spPr>
      </p:pic>
    </p:spTree>
    <p:extLst>
      <p:ext uri="{BB962C8B-B14F-4D97-AF65-F5344CB8AC3E}">
        <p14:creationId xmlns:p14="http://schemas.microsoft.com/office/powerpoint/2010/main" val="10886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68A7000-D1EA-4C08-AB15-EF3F29B87823}"/>
              </a:ext>
            </a:extLst>
          </p:cNvPr>
          <p:cNvSpPr txBox="1">
            <a:spLocks/>
          </p:cNvSpPr>
          <p:nvPr/>
        </p:nvSpPr>
        <p:spPr bwMode="auto">
          <a:xfrm>
            <a:off x="-101171" y="439423"/>
            <a:ext cx="9056726" cy="8223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altLang="en-US" sz="3600" b="1" dirty="0">
                <a:solidFill>
                  <a:srgbClr val="653279"/>
                </a:solidFill>
              </a:rPr>
              <a:t>2018: A new five year strategy for EIF</a:t>
            </a:r>
            <a:endParaRPr lang="en-GB" altLang="en-US" sz="3600" dirty="0"/>
          </a:p>
        </p:txBody>
      </p:sp>
      <p:sp>
        <p:nvSpPr>
          <p:cNvPr id="6" name="Rectangle 5">
            <a:extLst>
              <a:ext uri="{FF2B5EF4-FFF2-40B4-BE49-F238E27FC236}">
                <a16:creationId xmlns:a16="http://schemas.microsoft.com/office/drawing/2014/main" xmlns="" id="{4721DC66-7374-4A9C-A917-4EBEC152C0C5}"/>
              </a:ext>
            </a:extLst>
          </p:cNvPr>
          <p:cNvSpPr/>
          <p:nvPr/>
        </p:nvSpPr>
        <p:spPr>
          <a:xfrm>
            <a:off x="365125" y="1261740"/>
            <a:ext cx="9893997" cy="4524315"/>
          </a:xfrm>
          <a:prstGeom prst="rect">
            <a:avLst/>
          </a:prstGeom>
          <a:ln w="6350">
            <a:noFill/>
          </a:ln>
        </p:spPr>
        <p:txBody>
          <a:bodyPr wrap="square">
            <a:spAutoFit/>
          </a:bodyPr>
          <a:lstStyle/>
          <a:p>
            <a:pPr>
              <a:defRPr/>
            </a:pPr>
            <a:r>
              <a:rPr kumimoji="0" lang="en-GB" sz="2400" b="1" i="0" u="none" strike="noStrike" kern="0" cap="none" spc="0" normalizeH="0" baseline="0" noProof="0" dirty="0">
                <a:ln>
                  <a:noFill/>
                </a:ln>
                <a:solidFill>
                  <a:schemeClr val="tx1">
                    <a:lumMod val="75000"/>
                    <a:lumOff val="25000"/>
                  </a:schemeClr>
                </a:solidFill>
                <a:effectLst/>
                <a:uLnTx/>
                <a:uFillTx/>
              </a:rPr>
              <a:t>Our  vision </a:t>
            </a:r>
            <a:r>
              <a:rPr lang="en-GB" sz="2400" dirty="0">
                <a:solidFill>
                  <a:schemeClr val="tx1">
                    <a:lumMod val="75000"/>
                    <a:lumOff val="25000"/>
                  </a:schemeClr>
                </a:solidFill>
              </a:rPr>
              <a:t>is that all children are able to achieve their full potential</a:t>
            </a:r>
            <a:endParaRPr kumimoji="0" lang="en-GB" sz="2400" b="0" i="0" u="none" strike="noStrike" kern="0" cap="none" spc="0" normalizeH="0" baseline="0" noProof="0" dirty="0">
              <a:ln>
                <a:noFill/>
              </a:ln>
              <a:solidFill>
                <a:schemeClr val="tx1">
                  <a:lumMod val="75000"/>
                  <a:lumOff val="2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chemeClr val="tx1">
                  <a:lumMod val="75000"/>
                  <a:lumOff val="25000"/>
                </a:schemeClr>
              </a:solidFill>
              <a:effectLst/>
              <a:uLnTx/>
              <a:uFillTx/>
            </a:endParaRPr>
          </a:p>
          <a:p>
            <a:pPr>
              <a:defRPr/>
            </a:pPr>
            <a:r>
              <a:rPr kumimoji="0" lang="en-GB" sz="2400" b="1" i="0" u="none" strike="noStrike" kern="0" cap="none" spc="0" normalizeH="0" baseline="0" noProof="0" dirty="0">
                <a:ln>
                  <a:noFill/>
                </a:ln>
                <a:solidFill>
                  <a:schemeClr val="tx1">
                    <a:lumMod val="75000"/>
                    <a:lumOff val="25000"/>
                  </a:schemeClr>
                </a:solidFill>
                <a:effectLst/>
                <a:uLnTx/>
                <a:uFillTx/>
              </a:rPr>
              <a:t>Our mission </a:t>
            </a:r>
            <a:r>
              <a:rPr kumimoji="0" lang="en-GB" sz="2400" b="0" i="0" u="none" strike="noStrike" kern="0" cap="none" spc="0" normalizeH="0" baseline="0" noProof="0" dirty="0">
                <a:ln>
                  <a:noFill/>
                </a:ln>
                <a:solidFill>
                  <a:schemeClr val="tx1">
                    <a:lumMod val="75000"/>
                    <a:lumOff val="25000"/>
                  </a:schemeClr>
                </a:solidFill>
                <a:effectLst/>
                <a:uLnTx/>
                <a:uFillTx/>
              </a:rPr>
              <a:t>is </a:t>
            </a:r>
            <a:r>
              <a:rPr lang="en-GB" sz="2400" dirty="0">
                <a:solidFill>
                  <a:schemeClr val="tx1">
                    <a:lumMod val="75000"/>
                    <a:lumOff val="25000"/>
                  </a:schemeClr>
                </a:solidFill>
              </a:rPr>
              <a:t>to ensure that effective early intervention is available and is used to improve the lives of children and young people at risk of poor outcomes.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chemeClr val="tx1">
                  <a:lumMod val="75000"/>
                  <a:lumOff val="2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2400" b="1" kern="0" dirty="0">
                <a:solidFill>
                  <a:schemeClr val="tx1">
                    <a:lumMod val="75000"/>
                    <a:lumOff val="25000"/>
                  </a:schemeClr>
                </a:solidFill>
              </a:rPr>
              <a:t>When we talk about early intervention we mean </a:t>
            </a:r>
            <a:r>
              <a:rPr lang="en-GB" sz="2400" kern="0" dirty="0">
                <a:solidFill>
                  <a:schemeClr val="tx1">
                    <a:lumMod val="75000"/>
                    <a:lumOff val="25000"/>
                  </a:schemeClr>
                </a:solidFill>
              </a:rPr>
              <a:t>identifying and providing effective early support to children and young people who are at risk of poor outcomes. </a:t>
            </a:r>
          </a:p>
          <a:p>
            <a:pPr marL="0" marR="0" lvl="0" indent="0" defTabSz="914400" eaLnBrk="1" fontAlgn="auto" latinLnBrk="0" hangingPunct="1">
              <a:lnSpc>
                <a:spcPct val="100000"/>
              </a:lnSpc>
              <a:spcBef>
                <a:spcPts val="0"/>
              </a:spcBef>
              <a:spcAft>
                <a:spcPts val="0"/>
              </a:spcAft>
              <a:buClrTx/>
              <a:buSzTx/>
              <a:buFontTx/>
              <a:buNone/>
              <a:tabLst/>
              <a:defRPr/>
            </a:pPr>
            <a:endParaRPr lang="en-GB" sz="2400" b="1" kern="0" dirty="0">
              <a:solidFill>
                <a:schemeClr val="tx1">
                  <a:lumMod val="75000"/>
                  <a:lumOff val="2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GB" sz="2400" b="1" kern="0" dirty="0">
                <a:solidFill>
                  <a:schemeClr val="tx1">
                    <a:lumMod val="75000"/>
                    <a:lumOff val="25000"/>
                  </a:schemeClr>
                </a:solidFill>
              </a:rPr>
              <a:t>We define effective as </a:t>
            </a:r>
            <a:r>
              <a:rPr lang="en-GB" sz="2400" kern="0" dirty="0">
                <a:solidFill>
                  <a:schemeClr val="tx1">
                    <a:lumMod val="75000"/>
                    <a:lumOff val="25000"/>
                  </a:schemeClr>
                </a:solidFill>
              </a:rPr>
              <a:t>showing evidence of improving outcomes for children and young people. </a:t>
            </a:r>
          </a:p>
        </p:txBody>
      </p:sp>
    </p:spTree>
    <p:extLst>
      <p:ext uri="{BB962C8B-B14F-4D97-AF65-F5344CB8AC3E}">
        <p14:creationId xmlns:p14="http://schemas.microsoft.com/office/powerpoint/2010/main" val="283387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36600" y="596900"/>
            <a:ext cx="9504680" cy="5156786"/>
            <a:chOff x="736600" y="596900"/>
            <a:chExt cx="10274300" cy="5867400"/>
          </a:xfrm>
        </p:grpSpPr>
        <p:sp>
          <p:nvSpPr>
            <p:cNvPr id="2" name="Rounded Rectangle 1"/>
            <p:cNvSpPr/>
            <p:nvPr/>
          </p:nvSpPr>
          <p:spPr>
            <a:xfrm>
              <a:off x="736600" y="596900"/>
              <a:ext cx="3276600" cy="250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Making the case</a:t>
              </a:r>
            </a:p>
          </p:txBody>
        </p:sp>
        <p:sp>
          <p:nvSpPr>
            <p:cNvPr id="3" name="Rounded Rectangle 2"/>
            <p:cNvSpPr/>
            <p:nvPr/>
          </p:nvSpPr>
          <p:spPr>
            <a:xfrm>
              <a:off x="4349750" y="596900"/>
              <a:ext cx="3194050" cy="250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Generating evidence</a:t>
              </a:r>
            </a:p>
          </p:txBody>
        </p:sp>
        <p:sp>
          <p:nvSpPr>
            <p:cNvPr id="4" name="Rounded Rectangle 3"/>
            <p:cNvSpPr/>
            <p:nvPr/>
          </p:nvSpPr>
          <p:spPr>
            <a:xfrm>
              <a:off x="7880350" y="596900"/>
              <a:ext cx="3130550" cy="250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Using evidence to change policy and practice</a:t>
              </a:r>
            </a:p>
          </p:txBody>
        </p:sp>
        <p:sp>
          <p:nvSpPr>
            <p:cNvPr id="5" name="Rounded Rectangle 4"/>
            <p:cNvSpPr/>
            <p:nvPr/>
          </p:nvSpPr>
          <p:spPr>
            <a:xfrm>
              <a:off x="736600" y="3371850"/>
              <a:ext cx="10274300" cy="660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Communications</a:t>
              </a:r>
            </a:p>
          </p:txBody>
        </p:sp>
        <p:sp>
          <p:nvSpPr>
            <p:cNvPr id="6" name="Rounded Rectangle 5"/>
            <p:cNvSpPr/>
            <p:nvPr/>
          </p:nvSpPr>
          <p:spPr>
            <a:xfrm>
              <a:off x="736600" y="4213225"/>
              <a:ext cx="10274300" cy="660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7" name="Rounded Rectangle 6"/>
            <p:cNvSpPr/>
            <p:nvPr/>
          </p:nvSpPr>
          <p:spPr>
            <a:xfrm>
              <a:off x="736600" y="5008562"/>
              <a:ext cx="10274300" cy="660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Working in partnership</a:t>
              </a:r>
            </a:p>
          </p:txBody>
        </p:sp>
        <p:sp>
          <p:nvSpPr>
            <p:cNvPr id="8" name="Rounded Rectangle 7"/>
            <p:cNvSpPr/>
            <p:nvPr/>
          </p:nvSpPr>
          <p:spPr>
            <a:xfrm>
              <a:off x="736600" y="5803900"/>
              <a:ext cx="10274300" cy="660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Measuring our impact</a:t>
              </a:r>
            </a:p>
          </p:txBody>
        </p:sp>
      </p:grpSp>
    </p:spTree>
    <p:extLst>
      <p:ext uri="{BB962C8B-B14F-4D97-AF65-F5344CB8AC3E}">
        <p14:creationId xmlns:p14="http://schemas.microsoft.com/office/powerpoint/2010/main" val="254300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B53E298-51F7-4B41-BAC5-0DE840FCB7D2}"/>
              </a:ext>
            </a:extLst>
          </p:cNvPr>
          <p:cNvSpPr txBox="1"/>
          <p:nvPr/>
        </p:nvSpPr>
        <p:spPr>
          <a:xfrm>
            <a:off x="599439" y="1391185"/>
            <a:ext cx="9879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Studies show that early intervention is likely to have its greatest impact when targeting seven key outcomes, starting with the four primary domains of child development</a:t>
            </a:r>
          </a:p>
        </p:txBody>
      </p:sp>
      <p:grpSp>
        <p:nvGrpSpPr>
          <p:cNvPr id="8" name="Group 7">
            <a:extLst>
              <a:ext uri="{FF2B5EF4-FFF2-40B4-BE49-F238E27FC236}">
                <a16:creationId xmlns:a16="http://schemas.microsoft.com/office/drawing/2014/main" xmlns="" id="{5A00509A-CA38-4216-A8C4-ED47E92C4C64}"/>
              </a:ext>
            </a:extLst>
          </p:cNvPr>
          <p:cNvGrpSpPr/>
          <p:nvPr/>
        </p:nvGrpSpPr>
        <p:grpSpPr>
          <a:xfrm>
            <a:off x="4182060" y="3540315"/>
            <a:ext cx="2128966" cy="2128966"/>
            <a:chOff x="4182060" y="2959742"/>
            <a:chExt cx="2128966" cy="2128966"/>
          </a:xfrm>
        </p:grpSpPr>
        <p:sp>
          <p:nvSpPr>
            <p:cNvPr id="9" name="Oval 8">
              <a:extLst>
                <a:ext uri="{FF2B5EF4-FFF2-40B4-BE49-F238E27FC236}">
                  <a16:creationId xmlns:a16="http://schemas.microsoft.com/office/drawing/2014/main" xmlns="" id="{24349F30-9306-491C-9BC9-93A57F47EB49}"/>
                </a:ext>
              </a:extLst>
            </p:cNvPr>
            <p:cNvSpPr/>
            <p:nvPr/>
          </p:nvSpPr>
          <p:spPr>
            <a:xfrm>
              <a:off x="4182060" y="2959742"/>
              <a:ext cx="2128966" cy="2128966"/>
            </a:xfrm>
            <a:prstGeom prst="ellipse">
              <a:avLst/>
            </a:prstGeom>
            <a:solidFill>
              <a:srgbClr val="007B8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xmlns="" id="{A86A8AE9-1C95-4B12-8A01-7D77646CEAAA}"/>
                </a:ext>
              </a:extLst>
            </p:cNvPr>
            <p:cNvSpPr txBox="1"/>
            <p:nvPr/>
          </p:nvSpPr>
          <p:spPr>
            <a:xfrm>
              <a:off x="4282854" y="3759418"/>
              <a:ext cx="19273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B8A"/>
                  </a:solidFill>
                  <a:effectLst/>
                  <a:uLnTx/>
                  <a:uFillTx/>
                  <a:latin typeface="Calibri"/>
                  <a:ea typeface="+mn-ea"/>
                  <a:cs typeface="+mn-cs"/>
                </a:rPr>
                <a:t>Social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B8A"/>
                  </a:solidFill>
                  <a:effectLst/>
                  <a:uLnTx/>
                  <a:uFillTx/>
                  <a:latin typeface="Calibri"/>
                  <a:ea typeface="+mn-ea"/>
                  <a:cs typeface="+mn-cs"/>
                </a:rPr>
                <a:t>Emotional</a:t>
              </a:r>
            </a:p>
          </p:txBody>
        </p:sp>
      </p:grpSp>
      <p:grpSp>
        <p:nvGrpSpPr>
          <p:cNvPr id="11" name="Group 10">
            <a:extLst>
              <a:ext uri="{FF2B5EF4-FFF2-40B4-BE49-F238E27FC236}">
                <a16:creationId xmlns:a16="http://schemas.microsoft.com/office/drawing/2014/main" xmlns="" id="{166BEF58-15CF-448E-9AC7-630EF10F6AC6}"/>
              </a:ext>
            </a:extLst>
          </p:cNvPr>
          <p:cNvGrpSpPr/>
          <p:nvPr/>
        </p:nvGrpSpPr>
        <p:grpSpPr>
          <a:xfrm>
            <a:off x="4182059" y="2287299"/>
            <a:ext cx="2128966" cy="2128966"/>
            <a:chOff x="4182059" y="1706726"/>
            <a:chExt cx="2128966" cy="2128966"/>
          </a:xfrm>
        </p:grpSpPr>
        <p:sp>
          <p:nvSpPr>
            <p:cNvPr id="12" name="TextBox 11">
              <a:extLst>
                <a:ext uri="{FF2B5EF4-FFF2-40B4-BE49-F238E27FC236}">
                  <a16:creationId xmlns:a16="http://schemas.microsoft.com/office/drawing/2014/main" xmlns="" id="{DF749C1C-4D06-4E35-836D-56CD23845977}"/>
                </a:ext>
              </a:extLst>
            </p:cNvPr>
            <p:cNvSpPr txBox="1"/>
            <p:nvPr/>
          </p:nvSpPr>
          <p:spPr>
            <a:xfrm>
              <a:off x="4701939" y="2547796"/>
              <a:ext cx="9807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2845C"/>
                  </a:solidFill>
                  <a:effectLst/>
                  <a:uLnTx/>
                  <a:uFillTx/>
                  <a:latin typeface="Calibri"/>
                  <a:ea typeface="+mn-ea"/>
                  <a:cs typeface="+mn-cs"/>
                </a:rPr>
                <a:t>Physical</a:t>
              </a:r>
            </a:p>
          </p:txBody>
        </p:sp>
        <p:sp>
          <p:nvSpPr>
            <p:cNvPr id="13" name="Oval 12">
              <a:extLst>
                <a:ext uri="{FF2B5EF4-FFF2-40B4-BE49-F238E27FC236}">
                  <a16:creationId xmlns:a16="http://schemas.microsoft.com/office/drawing/2014/main" xmlns="" id="{E879EA34-AEB6-43E1-A3DC-81EBB10EC6B4}"/>
                </a:ext>
              </a:extLst>
            </p:cNvPr>
            <p:cNvSpPr/>
            <p:nvPr/>
          </p:nvSpPr>
          <p:spPr>
            <a:xfrm>
              <a:off x="4182059" y="1706726"/>
              <a:ext cx="2128966" cy="2128966"/>
            </a:xfrm>
            <a:prstGeom prst="ellipse">
              <a:avLst/>
            </a:prstGeom>
            <a:solidFill>
              <a:srgbClr val="42845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Oval 13">
            <a:extLst>
              <a:ext uri="{FF2B5EF4-FFF2-40B4-BE49-F238E27FC236}">
                <a16:creationId xmlns:a16="http://schemas.microsoft.com/office/drawing/2014/main" xmlns="" id="{13EE31F9-A8BE-4591-BB74-2672E357FD7B}"/>
              </a:ext>
            </a:extLst>
          </p:cNvPr>
          <p:cNvSpPr/>
          <p:nvPr/>
        </p:nvSpPr>
        <p:spPr>
          <a:xfrm>
            <a:off x="5884919" y="2265992"/>
            <a:ext cx="2128966" cy="2128966"/>
          </a:xfrm>
          <a:prstGeom prst="ellipse">
            <a:avLst/>
          </a:prstGeom>
          <a:solidFill>
            <a:srgbClr val="C6A90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6A90A"/>
                </a:solidFill>
                <a:effectLst/>
                <a:uLnTx/>
                <a:uFillTx/>
                <a:latin typeface="Calibri"/>
                <a:ea typeface="+mn-ea"/>
                <a:cs typeface="+mn-cs"/>
              </a:rPr>
              <a:t>Cognitive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Child">
            <a:extLst>
              <a:ext uri="{FF2B5EF4-FFF2-40B4-BE49-F238E27FC236}">
                <a16:creationId xmlns:a16="http://schemas.microsoft.com/office/drawing/2014/main" xmlns="" id="{3026FA9D-D7AC-4D1C-B0B9-AC7DFBD0E419}"/>
              </a:ext>
            </a:extLst>
          </p:cNvPr>
          <p:cNvPicPr>
            <a:picLocks noChangeAspect="1"/>
          </p:cNvPicPr>
          <p:nvPr/>
        </p:nvPicPr>
        <p:blipFill>
          <a:blip r:embed="rId2"/>
          <a:stretch>
            <a:fillRect/>
          </a:stretch>
        </p:blipFill>
        <p:spPr>
          <a:xfrm>
            <a:off x="5457755" y="2985373"/>
            <a:ext cx="1272355" cy="2057400"/>
          </a:xfrm>
          <a:prstGeom prst="rect">
            <a:avLst/>
          </a:prstGeom>
        </p:spPr>
      </p:pic>
      <p:grpSp>
        <p:nvGrpSpPr>
          <p:cNvPr id="16" name="Group 15">
            <a:extLst>
              <a:ext uri="{FF2B5EF4-FFF2-40B4-BE49-F238E27FC236}">
                <a16:creationId xmlns:a16="http://schemas.microsoft.com/office/drawing/2014/main" xmlns="" id="{31AC5CB7-EC52-40B4-AE0E-DCD27BAEB02D}"/>
              </a:ext>
            </a:extLst>
          </p:cNvPr>
          <p:cNvGrpSpPr/>
          <p:nvPr/>
        </p:nvGrpSpPr>
        <p:grpSpPr>
          <a:xfrm>
            <a:off x="5884918" y="3524873"/>
            <a:ext cx="2128966" cy="2128966"/>
            <a:chOff x="5884918" y="3002356"/>
            <a:chExt cx="2128966" cy="2128966"/>
          </a:xfrm>
        </p:grpSpPr>
        <p:sp>
          <p:nvSpPr>
            <p:cNvPr id="17" name="Oval 16">
              <a:extLst>
                <a:ext uri="{FF2B5EF4-FFF2-40B4-BE49-F238E27FC236}">
                  <a16:creationId xmlns:a16="http://schemas.microsoft.com/office/drawing/2014/main" xmlns="" id="{67F5ABF2-27FA-476D-9BDC-20F686C469D9}"/>
                </a:ext>
              </a:extLst>
            </p:cNvPr>
            <p:cNvSpPr/>
            <p:nvPr/>
          </p:nvSpPr>
          <p:spPr>
            <a:xfrm>
              <a:off x="5884918" y="3002356"/>
              <a:ext cx="2128966" cy="2128966"/>
            </a:xfrm>
            <a:prstGeom prst="ellipse">
              <a:avLst/>
            </a:prstGeom>
            <a:solidFill>
              <a:srgbClr val="68327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xmlns="" id="{EA335A2D-7177-4EB0-9534-BC7BC1104E20}"/>
                </a:ext>
              </a:extLst>
            </p:cNvPr>
            <p:cNvSpPr txBox="1"/>
            <p:nvPr/>
          </p:nvSpPr>
          <p:spPr>
            <a:xfrm>
              <a:off x="6130484" y="3814385"/>
              <a:ext cx="1637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83277"/>
                  </a:solidFill>
                  <a:effectLst/>
                  <a:uLnTx/>
                  <a:uFillTx/>
                  <a:latin typeface="Calibri"/>
                  <a:ea typeface="+mn-ea"/>
                  <a:cs typeface="+mn-cs"/>
                </a:rPr>
                <a:t>Behavioral</a:t>
              </a:r>
            </a:p>
          </p:txBody>
        </p:sp>
      </p:grpSp>
      <p:sp>
        <p:nvSpPr>
          <p:cNvPr id="4" name="TextBox 3">
            <a:extLst>
              <a:ext uri="{FF2B5EF4-FFF2-40B4-BE49-F238E27FC236}">
                <a16:creationId xmlns:a16="http://schemas.microsoft.com/office/drawing/2014/main" xmlns="" id="{AC29DBF4-81A4-42B5-8F14-2AFD124CFD36}"/>
              </a:ext>
            </a:extLst>
          </p:cNvPr>
          <p:cNvSpPr txBox="1"/>
          <p:nvPr/>
        </p:nvSpPr>
        <p:spPr>
          <a:xfrm>
            <a:off x="8824684" y="3028616"/>
            <a:ext cx="25545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6A90A"/>
                </a:solidFill>
                <a:effectLst/>
                <a:uLnTx/>
                <a:uFillTx/>
                <a:latin typeface="Calibri"/>
                <a:ea typeface="+mn-ea"/>
                <a:cs typeface="+mn-cs"/>
              </a:rPr>
              <a:t>School achievement &amp; entry into the workforce</a:t>
            </a:r>
          </a:p>
        </p:txBody>
      </p:sp>
      <p:cxnSp>
        <p:nvCxnSpPr>
          <p:cNvPr id="20" name="Straight Arrow Connector 19">
            <a:extLst>
              <a:ext uri="{FF2B5EF4-FFF2-40B4-BE49-F238E27FC236}">
                <a16:creationId xmlns:a16="http://schemas.microsoft.com/office/drawing/2014/main" xmlns="" id="{DB83DE17-07E4-4C3D-BEDD-EF435241163F}"/>
              </a:ext>
            </a:extLst>
          </p:cNvPr>
          <p:cNvCxnSpPr/>
          <p:nvPr/>
        </p:nvCxnSpPr>
        <p:spPr>
          <a:xfrm>
            <a:off x="7561942" y="3351782"/>
            <a:ext cx="1190171" cy="0"/>
          </a:xfrm>
          <a:prstGeom prst="straightConnector1">
            <a:avLst/>
          </a:prstGeom>
          <a:ln w="5080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xmlns="" id="{5DC47922-75AA-4A9D-9C72-53FBE8514B6B}"/>
              </a:ext>
            </a:extLst>
          </p:cNvPr>
          <p:cNvCxnSpPr/>
          <p:nvPr/>
        </p:nvCxnSpPr>
        <p:spPr>
          <a:xfrm>
            <a:off x="7562088" y="4572000"/>
            <a:ext cx="119017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22" name="TextBox 21">
            <a:extLst>
              <a:ext uri="{FF2B5EF4-FFF2-40B4-BE49-F238E27FC236}">
                <a16:creationId xmlns:a16="http://schemas.microsoft.com/office/drawing/2014/main" xmlns="" id="{F5E39FDD-BD16-416B-8F29-FC5483D1AC3B}"/>
              </a:ext>
            </a:extLst>
          </p:cNvPr>
          <p:cNvSpPr txBox="1"/>
          <p:nvPr/>
        </p:nvSpPr>
        <p:spPr>
          <a:xfrm>
            <a:off x="8874890" y="4212916"/>
            <a:ext cx="25545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83277"/>
                </a:solidFill>
                <a:effectLst/>
                <a:uLnTx/>
                <a:uFillTx/>
                <a:latin typeface="Calibri"/>
                <a:ea typeface="+mn-ea"/>
                <a:cs typeface="+mn-cs"/>
              </a:rPr>
              <a:t>Crime, violence &amp; antisocial </a:t>
            </a:r>
            <a:r>
              <a:rPr kumimoji="0" lang="en-US" sz="1800" b="1" i="0" u="none" strike="noStrike" kern="1200" cap="none" spc="0" normalizeH="0" baseline="0" noProof="0" dirty="0" err="1">
                <a:ln>
                  <a:noFill/>
                </a:ln>
                <a:solidFill>
                  <a:srgbClr val="683277"/>
                </a:solidFill>
                <a:effectLst/>
                <a:uLnTx/>
                <a:uFillTx/>
                <a:latin typeface="Calibri"/>
                <a:ea typeface="+mn-ea"/>
                <a:cs typeface="+mn-cs"/>
              </a:rPr>
              <a:t>behaviour</a:t>
            </a:r>
            <a:endParaRPr kumimoji="0" lang="en-US" sz="1800" b="1" i="0" u="none" strike="noStrike" kern="1200" cap="none" spc="0" normalizeH="0" baseline="0" noProof="0" dirty="0">
              <a:ln>
                <a:noFill/>
              </a:ln>
              <a:solidFill>
                <a:srgbClr val="683277"/>
              </a:solidFill>
              <a:effectLst/>
              <a:uLnTx/>
              <a:uFillTx/>
              <a:latin typeface="Calibri"/>
              <a:ea typeface="+mn-ea"/>
              <a:cs typeface="+mn-cs"/>
            </a:endParaRPr>
          </a:p>
        </p:txBody>
      </p:sp>
      <p:cxnSp>
        <p:nvCxnSpPr>
          <p:cNvPr id="23" name="Straight Arrow Connector 22">
            <a:extLst>
              <a:ext uri="{FF2B5EF4-FFF2-40B4-BE49-F238E27FC236}">
                <a16:creationId xmlns:a16="http://schemas.microsoft.com/office/drawing/2014/main" xmlns="" id="{BB09B3E3-AEA8-476F-AB3F-97FC6FBFD81E}"/>
              </a:ext>
            </a:extLst>
          </p:cNvPr>
          <p:cNvCxnSpPr>
            <a:cxnSpLocks/>
          </p:cNvCxnSpPr>
          <p:nvPr/>
        </p:nvCxnSpPr>
        <p:spPr>
          <a:xfrm flipH="1">
            <a:off x="3384912" y="4572000"/>
            <a:ext cx="1190171" cy="0"/>
          </a:xfrm>
          <a:prstGeom prst="straightConnector1">
            <a:avLst/>
          </a:prstGeom>
          <a:ln w="50800">
            <a:solidFill>
              <a:srgbClr val="007B8A"/>
            </a:solidFill>
            <a:tailEnd type="triangle"/>
          </a:ln>
        </p:spPr>
        <p:style>
          <a:lnRef idx="3">
            <a:schemeClr val="accent5"/>
          </a:lnRef>
          <a:fillRef idx="0">
            <a:schemeClr val="accent5"/>
          </a:fillRef>
          <a:effectRef idx="2">
            <a:schemeClr val="accent5"/>
          </a:effectRef>
          <a:fontRef idx="minor">
            <a:schemeClr val="tx1"/>
          </a:fontRef>
        </p:style>
      </p:cxnSp>
      <p:sp>
        <p:nvSpPr>
          <p:cNvPr id="24" name="TextBox 23">
            <a:extLst>
              <a:ext uri="{FF2B5EF4-FFF2-40B4-BE49-F238E27FC236}">
                <a16:creationId xmlns:a16="http://schemas.microsoft.com/office/drawing/2014/main" xmlns="" id="{B319D7A4-0E8F-45E0-A641-B88A3CDF95C2}"/>
              </a:ext>
            </a:extLst>
          </p:cNvPr>
          <p:cNvSpPr txBox="1"/>
          <p:nvPr/>
        </p:nvSpPr>
        <p:spPr>
          <a:xfrm>
            <a:off x="976016" y="4215384"/>
            <a:ext cx="25545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B8A"/>
                </a:solidFill>
                <a:effectLst/>
                <a:uLnTx/>
                <a:uFillTx/>
                <a:latin typeface="Calibri"/>
                <a:ea typeface="+mn-ea"/>
                <a:cs typeface="+mn-cs"/>
              </a:rPr>
              <a:t>Mental health &amp; wellbeing</a:t>
            </a:r>
          </a:p>
        </p:txBody>
      </p:sp>
      <p:cxnSp>
        <p:nvCxnSpPr>
          <p:cNvPr id="25" name="Straight Arrow Connector 24">
            <a:extLst>
              <a:ext uri="{FF2B5EF4-FFF2-40B4-BE49-F238E27FC236}">
                <a16:creationId xmlns:a16="http://schemas.microsoft.com/office/drawing/2014/main" xmlns="" id="{ADC9D13F-B6DF-4984-9144-455863C69AFA}"/>
              </a:ext>
            </a:extLst>
          </p:cNvPr>
          <p:cNvCxnSpPr>
            <a:cxnSpLocks/>
          </p:cNvCxnSpPr>
          <p:nvPr/>
        </p:nvCxnSpPr>
        <p:spPr>
          <a:xfrm flipH="1">
            <a:off x="3380738" y="3334806"/>
            <a:ext cx="1190171" cy="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sp>
        <p:nvSpPr>
          <p:cNvPr id="26" name="TextBox 25">
            <a:extLst>
              <a:ext uri="{FF2B5EF4-FFF2-40B4-BE49-F238E27FC236}">
                <a16:creationId xmlns:a16="http://schemas.microsoft.com/office/drawing/2014/main" xmlns="" id="{460DF376-F290-4934-B231-CF7447892E64}"/>
              </a:ext>
            </a:extLst>
          </p:cNvPr>
          <p:cNvSpPr txBox="1"/>
          <p:nvPr/>
        </p:nvSpPr>
        <p:spPr>
          <a:xfrm>
            <a:off x="978408" y="3080691"/>
            <a:ext cx="25545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2845C"/>
                </a:solidFill>
                <a:effectLst/>
                <a:uLnTx/>
                <a:uFillTx/>
                <a:latin typeface="Calibri"/>
                <a:ea typeface="+mn-ea"/>
                <a:cs typeface="+mn-cs"/>
              </a:rPr>
              <a:t>Obesity &amp; Physical Health</a:t>
            </a:r>
          </a:p>
        </p:txBody>
      </p:sp>
      <p:sp>
        <p:nvSpPr>
          <p:cNvPr id="27" name="TextBox 26">
            <a:extLst>
              <a:ext uri="{FF2B5EF4-FFF2-40B4-BE49-F238E27FC236}">
                <a16:creationId xmlns:a16="http://schemas.microsoft.com/office/drawing/2014/main" xmlns="" id="{F2CA8DD0-40E7-4E2F-AA45-3B0A27FEDDB6}"/>
              </a:ext>
            </a:extLst>
          </p:cNvPr>
          <p:cNvSpPr txBox="1"/>
          <p:nvPr/>
        </p:nvSpPr>
        <p:spPr>
          <a:xfrm>
            <a:off x="599439" y="660400"/>
            <a:ext cx="95315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53279"/>
                </a:solidFill>
                <a:effectLst/>
                <a:uLnTx/>
                <a:uFillTx/>
                <a:latin typeface="Calibri"/>
                <a:ea typeface="Calibri"/>
                <a:cs typeface="Calibri"/>
              </a:rPr>
              <a:t>How does early intervention work?</a:t>
            </a:r>
          </a:p>
        </p:txBody>
      </p:sp>
    </p:spTree>
    <p:extLst>
      <p:ext uri="{BB962C8B-B14F-4D97-AF65-F5344CB8AC3E}">
        <p14:creationId xmlns:p14="http://schemas.microsoft.com/office/powerpoint/2010/main" val="307360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5CB3F-5531-4A1C-9F2E-E46AE9D49133}"/>
              </a:ext>
            </a:extLst>
          </p:cNvPr>
          <p:cNvSpPr>
            <a:spLocks noGrp="1"/>
          </p:cNvSpPr>
          <p:nvPr>
            <p:ph type="title" idx="4294967295"/>
          </p:nvPr>
        </p:nvSpPr>
        <p:spPr>
          <a:xfrm>
            <a:off x="0" y="207963"/>
            <a:ext cx="7850188" cy="1352550"/>
          </a:xfrm>
          <a:prstGeom prst="rect">
            <a:avLst/>
          </a:prstGeom>
        </p:spPr>
        <p:txBody>
          <a:bodyPr>
            <a:normAutofit/>
          </a:bodyPr>
          <a:lstStyle/>
          <a:p>
            <a:pPr algn="l"/>
            <a:r>
              <a:rPr lang="en-GB" sz="3600" b="1" dirty="0">
                <a:solidFill>
                  <a:schemeClr val="accent1"/>
                </a:solidFill>
              </a:rPr>
              <a:t>Childhood risk and disadvantage</a:t>
            </a:r>
          </a:p>
        </p:txBody>
      </p:sp>
      <p:sp>
        <p:nvSpPr>
          <p:cNvPr id="3" name="Content Placeholder 2">
            <a:extLst>
              <a:ext uri="{FF2B5EF4-FFF2-40B4-BE49-F238E27FC236}">
                <a16:creationId xmlns:a16="http://schemas.microsoft.com/office/drawing/2014/main" xmlns="" id="{F90D5053-21EB-46C6-9765-D7AEDA3129AC}"/>
              </a:ext>
            </a:extLst>
          </p:cNvPr>
          <p:cNvSpPr>
            <a:spLocks noGrp="1"/>
          </p:cNvSpPr>
          <p:nvPr>
            <p:ph idx="4294967295"/>
          </p:nvPr>
        </p:nvSpPr>
        <p:spPr>
          <a:xfrm>
            <a:off x="0" y="2438400"/>
            <a:ext cx="5126038" cy="3786188"/>
          </a:xfrm>
          <a:prstGeom prst="rect">
            <a:avLst/>
          </a:prstGeom>
        </p:spPr>
        <p:txBody>
          <a:bodyPr>
            <a:normAutofit/>
          </a:bodyPr>
          <a:lstStyle/>
          <a:p>
            <a:endParaRPr lang="en-GB" dirty="0"/>
          </a:p>
          <a:p>
            <a:endParaRPr lang="en-GB" dirty="0"/>
          </a:p>
          <a:p>
            <a:endParaRPr lang="en-GB" dirty="0"/>
          </a:p>
        </p:txBody>
      </p:sp>
      <p:sp>
        <p:nvSpPr>
          <p:cNvPr id="7" name="TextBox 6">
            <a:extLst>
              <a:ext uri="{FF2B5EF4-FFF2-40B4-BE49-F238E27FC236}">
                <a16:creationId xmlns:a16="http://schemas.microsoft.com/office/drawing/2014/main" xmlns="" id="{15F6B9B5-150B-488D-A70E-3BF964D09A40}"/>
              </a:ext>
            </a:extLst>
          </p:cNvPr>
          <p:cNvSpPr txBox="1"/>
          <p:nvPr/>
        </p:nvSpPr>
        <p:spPr>
          <a:xfrm>
            <a:off x="468340" y="1771888"/>
            <a:ext cx="4947831" cy="3046988"/>
          </a:xfrm>
          <a:prstGeom prst="rect">
            <a:avLst/>
          </a:prstGeom>
          <a:noFill/>
        </p:spPr>
        <p:txBody>
          <a:bodyPr wrap="square" rtlCol="0">
            <a:spAutoFit/>
          </a:bodyPr>
          <a:lstStyle/>
          <a:p>
            <a:r>
              <a:rPr lang="en-GB" sz="2400" dirty="0">
                <a:solidFill>
                  <a:schemeClr val="tx1">
                    <a:lumMod val="75000"/>
                    <a:lumOff val="25000"/>
                  </a:schemeClr>
                </a:solidFill>
              </a:rPr>
              <a:t>We have a good understanding of the risk factors that can threaten children’s development</a:t>
            </a:r>
          </a:p>
          <a:p>
            <a:r>
              <a:rPr lang="en-GB" sz="2400" dirty="0">
                <a:solidFill>
                  <a:schemeClr val="tx1">
                    <a:lumMod val="75000"/>
                    <a:lumOff val="25000"/>
                  </a:schemeClr>
                </a:solidFill>
              </a:rPr>
              <a:t>  </a:t>
            </a:r>
          </a:p>
          <a:p>
            <a:r>
              <a:rPr lang="en-GB" sz="2400" dirty="0">
                <a:solidFill>
                  <a:schemeClr val="tx1">
                    <a:lumMod val="75000"/>
                    <a:lumOff val="25000"/>
                  </a:schemeClr>
                </a:solidFill>
              </a:rPr>
              <a:t>With skilled assessment, children and families who would benefit from extra support can be identified </a:t>
            </a:r>
          </a:p>
        </p:txBody>
      </p:sp>
      <p:pic>
        <p:nvPicPr>
          <p:cNvPr id="8" name="Picture 7">
            <a:extLst>
              <a:ext uri="{FF2B5EF4-FFF2-40B4-BE49-F238E27FC236}">
                <a16:creationId xmlns:a16="http://schemas.microsoft.com/office/drawing/2014/main" xmlns="" id="{9DB7A9B7-E43F-3E4B-BF32-01041731C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600" y="1174869"/>
            <a:ext cx="4789401" cy="4508262"/>
          </a:xfrm>
          <a:prstGeom prst="rect">
            <a:avLst/>
          </a:prstGeom>
        </p:spPr>
      </p:pic>
    </p:spTree>
    <p:extLst>
      <p:ext uri="{BB962C8B-B14F-4D97-AF65-F5344CB8AC3E}">
        <p14:creationId xmlns:p14="http://schemas.microsoft.com/office/powerpoint/2010/main" val="175375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B0196-A01C-473B-8599-B7B7BCF5A62E}"/>
              </a:ext>
            </a:extLst>
          </p:cNvPr>
          <p:cNvSpPr>
            <a:spLocks noGrp="1"/>
          </p:cNvSpPr>
          <p:nvPr>
            <p:ph type="ctrTitle"/>
          </p:nvPr>
        </p:nvSpPr>
        <p:spPr/>
        <p:txBody>
          <a:bodyPr/>
          <a:lstStyle/>
          <a:p>
            <a:r>
              <a:rPr lang="en-GB" dirty="0"/>
              <a:t>Our work</a:t>
            </a:r>
          </a:p>
        </p:txBody>
      </p:sp>
      <p:sp>
        <p:nvSpPr>
          <p:cNvPr id="3" name="Subtitle 2">
            <a:extLst>
              <a:ext uri="{FF2B5EF4-FFF2-40B4-BE49-F238E27FC236}">
                <a16:creationId xmlns:a16="http://schemas.microsoft.com/office/drawing/2014/main" xmlns="" id="{7B32E737-3FC7-4113-BBF5-04191B4C353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86393696"/>
      </p:ext>
    </p:extLst>
  </p:cSld>
  <p:clrMapOvr>
    <a:masterClrMapping/>
  </p:clrMapOvr>
</p:sld>
</file>

<file path=ppt/theme/theme1.xml><?xml version="1.0" encoding="utf-8"?>
<a:theme xmlns:a="http://schemas.openxmlformats.org/drawingml/2006/main" name="Office Theme">
  <a:themeElements>
    <a:clrScheme name="Custom 1">
      <a:dk1>
        <a:srgbClr val="262626"/>
      </a:dk1>
      <a:lt1>
        <a:sysClr val="window" lastClr="FFFFFF"/>
      </a:lt1>
      <a:dk2>
        <a:srgbClr val="373A36"/>
      </a:dk2>
      <a:lt2>
        <a:srgbClr val="D2D0D0"/>
      </a:lt2>
      <a:accent1>
        <a:srgbClr val="653279"/>
      </a:accent1>
      <a:accent2>
        <a:srgbClr val="007D8A"/>
      </a:accent2>
      <a:accent3>
        <a:srgbClr val="E0004D"/>
      </a:accent3>
      <a:accent4>
        <a:srgbClr val="C5A900"/>
      </a:accent4>
      <a:accent5>
        <a:srgbClr val="C8A0D8"/>
      </a:accent5>
      <a:accent6>
        <a:srgbClr val="D2D0D0"/>
      </a:accent6>
      <a:hlink>
        <a:srgbClr val="007D8A"/>
      </a:hlink>
      <a:folHlink>
        <a:srgbClr val="92989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IW EY Event Belfast Feb 2019" id="{0FE5B198-8DE4-47B2-8CCD-A5A1CA0F66FC}" vid="{DFF432A0-DE65-4012-A525-CFA316E9A9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EIF - Evidence">
    <a:dk1>
      <a:sysClr val="windowText" lastClr="000000"/>
    </a:dk1>
    <a:lt1>
      <a:sysClr val="window" lastClr="FFFFFF"/>
    </a:lt1>
    <a:dk2>
      <a:srgbClr val="000000"/>
    </a:dk2>
    <a:lt2>
      <a:srgbClr val="FFFFFF"/>
    </a:lt2>
    <a:accent1>
      <a:srgbClr val="653279"/>
    </a:accent1>
    <a:accent2>
      <a:srgbClr val="C5A900"/>
    </a:accent2>
    <a:accent3>
      <a:srgbClr val="373A36"/>
    </a:accent3>
    <a:accent4>
      <a:srgbClr val="007D8A"/>
    </a:accent4>
    <a:accent5>
      <a:srgbClr val="E0004D"/>
    </a:accent5>
    <a:accent6>
      <a:srgbClr val="8B8D8C"/>
    </a:accent6>
    <a:hlink>
      <a:srgbClr val="653279"/>
    </a:hlink>
    <a:folHlink>
      <a:srgbClr val="6532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D8B0B30B180A40B25FBF50756D5C10" ma:contentTypeVersion="14" ma:contentTypeDescription="Create a new document." ma:contentTypeScope="" ma:versionID="15c35f0208d93a75880fe95b90e853ea">
  <xsd:schema xmlns:xsd="http://www.w3.org/2001/XMLSchema" xmlns:xs="http://www.w3.org/2001/XMLSchema" xmlns:p="http://schemas.microsoft.com/office/2006/metadata/properties" xmlns:ns1="http://schemas.microsoft.com/sharepoint/v3" xmlns:ns2="7ac1c58a-98bb-4b46-b9ea-6d8a1457be99" xmlns:ns3="3fa26f52-cb17-49f5-8440-75c50dc1837e" targetNamespace="http://schemas.microsoft.com/office/2006/metadata/properties" ma:root="true" ma:fieldsID="b2328565f299263309dabf1f6ffe01f8" ns1:_="" ns2:_="" ns3:_="">
    <xsd:import namespace="http://schemas.microsoft.com/sharepoint/v3"/>
    <xsd:import namespace="7ac1c58a-98bb-4b46-b9ea-6d8a1457be99"/>
    <xsd:import namespace="3fa26f52-cb17-49f5-8440-75c50dc1837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c1c58a-98bb-4b46-b9ea-6d8a1457be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fa26f52-cb17-49f5-8440-75c50dc1837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AF9BCF-A085-442F-9E1A-98B42D49FC5B}">
  <ds:schemaRefs>
    <ds:schemaRef ds:uri="http://purl.org/dc/terms/"/>
    <ds:schemaRef ds:uri="http://schemas.openxmlformats.org/package/2006/metadata/core-properties"/>
    <ds:schemaRef ds:uri="7ac1c58a-98bb-4b46-b9ea-6d8a1457be9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3fa26f52-cb17-49f5-8440-75c50dc1837e"/>
    <ds:schemaRef ds:uri="http://www.w3.org/XML/1998/namespace"/>
  </ds:schemaRefs>
</ds:datastoreItem>
</file>

<file path=customXml/itemProps2.xml><?xml version="1.0" encoding="utf-8"?>
<ds:datastoreItem xmlns:ds="http://schemas.openxmlformats.org/officeDocument/2006/customXml" ds:itemID="{7D436950-CB9A-4FF5-8BCC-94B123CA20C7}">
  <ds:schemaRefs>
    <ds:schemaRef ds:uri="http://schemas.microsoft.com/sharepoint/v3/contenttype/forms"/>
  </ds:schemaRefs>
</ds:datastoreItem>
</file>

<file path=customXml/itemProps3.xml><?xml version="1.0" encoding="utf-8"?>
<ds:datastoreItem xmlns:ds="http://schemas.openxmlformats.org/officeDocument/2006/customXml" ds:itemID="{92DCB66A-B78A-4572-8393-DD9E2FAE2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c1c58a-98bb-4b46-b9ea-6d8a1457be99"/>
    <ds:schemaRef ds:uri="3fa26f52-cb17-49f5-8440-75c50dc183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PPIW EY Event Belfast Feb 2019</Template>
  <TotalTime>381</TotalTime>
  <Words>1241</Words>
  <Application>Microsoft Office PowerPoint</Application>
  <PresentationFormat>Custom</PresentationFormat>
  <Paragraphs>158</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Early Intervention Foundation </vt:lpstr>
      <vt:lpstr>Who we are</vt:lpstr>
      <vt:lpstr>Starting the journey in 2011</vt:lpstr>
      <vt:lpstr>PowerPoint Presentation</vt:lpstr>
      <vt:lpstr>PowerPoint Presentation</vt:lpstr>
      <vt:lpstr>PowerPoint Presentation</vt:lpstr>
      <vt:lpstr>PowerPoint Presentation</vt:lpstr>
      <vt:lpstr>Childhood risk and disadvantage</vt:lpstr>
      <vt:lpstr>Our work</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Youth Endowment Fund?</vt:lpstr>
      <vt:lpstr>How we have impact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Intervention Foundation</dc:title>
  <dc:creator>Tom McBride</dc:creator>
  <cp:lastModifiedBy>Ruth Doggett</cp:lastModifiedBy>
  <cp:revision>2</cp:revision>
  <dcterms:created xsi:type="dcterms:W3CDTF">2019-05-07T08:20:05Z</dcterms:created>
  <dcterms:modified xsi:type="dcterms:W3CDTF">2019-06-18T16:03:49Z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0x010100AAD8B0B30B180A40B25FBF50756D5C10</vt:lpwstr>
  </property>
</Properties>
</file>