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84" r:id="rId2"/>
    <p:sldId id="265" r:id="rId3"/>
    <p:sldId id="291" r:id="rId4"/>
    <p:sldId id="296" r:id="rId5"/>
    <p:sldId id="295" r:id="rId6"/>
    <p:sldId id="280" r:id="rId7"/>
    <p:sldId id="278" r:id="rId8"/>
    <p:sldId id="297" r:id="rId9"/>
    <p:sldId id="285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B8CA"/>
    <a:srgbClr val="2BB8C9"/>
    <a:srgbClr val="EF4952"/>
    <a:srgbClr val="CFDC27"/>
    <a:srgbClr val="54BEB3"/>
    <a:srgbClr val="13B5EA"/>
    <a:srgbClr val="4D4D4F"/>
    <a:srgbClr val="F3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F297A-C678-457A-8AA6-2A21F99A201B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D25CC-EBC9-413B-B6D4-48D65A6F84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2785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632149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0510493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29498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6387170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076265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3132827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074906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0472211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824932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4579230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2045673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F442-7F21-4D89-BE6C-F15E260778EE}" type="datetimeFigureOut">
              <a:rPr lang="en-IE" smtClean="0"/>
              <a:t>17/06/2019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73B3-0DAA-4579-9651-2989960A89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41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Photomontage, Children, Laugh, Joy, Black And Whit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96" y="1743289"/>
            <a:ext cx="10250489" cy="379054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77" y="387029"/>
            <a:ext cx="9790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FDC27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Outcomes4Children.tusla.ie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   Outcomes</a:t>
            </a:r>
            <a:r>
              <a:rPr kumimoji="0" lang="en-I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 for </a:t>
            </a: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Children Data &amp; Information Hub</a:t>
            </a: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287" y="2290130"/>
            <a:ext cx="1985412" cy="83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0789" y="2290131"/>
            <a:ext cx="1978502" cy="83222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Achieving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9291" y="2290132"/>
            <a:ext cx="1971350" cy="8426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7793" y="2290133"/>
            <a:ext cx="1971350" cy="842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56759" y="2290133"/>
            <a:ext cx="1966582" cy="8426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28109" y="2300327"/>
            <a:ext cx="1971350" cy="832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Demographics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9130" y="5855368"/>
            <a:ext cx="118540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400" b="1" dirty="0" smtClean="0">
                <a:solidFill>
                  <a:srgbClr val="EF4952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What Works Launch, DCYA, Wednesday 19</a:t>
            </a:r>
            <a:r>
              <a:rPr lang="en-IE" sz="2400" b="1" baseline="30000" dirty="0" smtClean="0">
                <a:solidFill>
                  <a:srgbClr val="EF4952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th</a:t>
            </a:r>
            <a:r>
              <a:rPr lang="en-IE" sz="2400" b="1" dirty="0" smtClean="0">
                <a:solidFill>
                  <a:srgbClr val="EF4952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June, 2019</a:t>
            </a:r>
          </a:p>
          <a:p>
            <a:pPr algn="ctr"/>
            <a:r>
              <a:rPr lang="en-IE" sz="2400" b="1" dirty="0" smtClean="0">
                <a:solidFill>
                  <a:srgbClr val="2BB8CA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Sheila Moore, Information Manager, TUSLA WEST</a:t>
            </a:r>
          </a:p>
          <a:p>
            <a:pPr algn="ctr"/>
            <a:endParaRPr lang="en-IE" sz="3600" b="1" dirty="0" smtClean="0">
              <a:solidFill>
                <a:srgbClr val="EF4952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7913" y="5116991"/>
            <a:ext cx="9328513" cy="738377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11033108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57300"/>
            <a:ext cx="120439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dirty="0" smtClean="0">
                <a:solidFill>
                  <a:srgbClr val="2BB8CA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Introduction &amp; Background</a:t>
            </a:r>
            <a:endParaRPr kumimoji="0" lang="en-IE" sz="4400" i="0" u="none" strike="noStrike" kern="1200" cap="none" spc="0" normalizeH="0" baseline="0" noProof="0" dirty="0">
              <a:ln>
                <a:noFill/>
              </a:ln>
              <a:solidFill>
                <a:srgbClr val="2BB8C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1711" y="1084041"/>
            <a:ext cx="1150807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>
                  <a:lumMod val="25000"/>
                </a:schemeClr>
              </a:buClr>
            </a:pPr>
            <a:r>
              <a:rPr lang="en-IE" sz="22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2016 </a:t>
            </a:r>
            <a:r>
              <a:rPr lang="en-IE" sz="2200" b="1" dirty="0">
                <a:solidFill>
                  <a:srgbClr val="EF495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TUSLA</a:t>
            </a:r>
            <a:r>
              <a:rPr lang="en-IE" sz="2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and the </a:t>
            </a:r>
            <a:r>
              <a:rPr lang="en-IE" sz="2200" b="1" dirty="0">
                <a:solidFill>
                  <a:srgbClr val="EF495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DCYA</a:t>
            </a:r>
            <a:r>
              <a:rPr lang="en-IE" sz="2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agreed to the establishment of a new project </a:t>
            </a:r>
            <a:endParaRPr lang="en-IE" sz="2200" b="1" dirty="0" smtClean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ctr">
              <a:buClr>
                <a:schemeClr val="accent1">
                  <a:lumMod val="25000"/>
                </a:schemeClr>
              </a:buClr>
            </a:pPr>
            <a:r>
              <a:rPr lang="en-IE" sz="2200" b="1" dirty="0" smtClean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Outcomes </a:t>
            </a:r>
            <a:r>
              <a:rPr lang="en-IE" sz="2200" b="1" dirty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Children National Data &amp; Information </a:t>
            </a:r>
            <a:r>
              <a:rPr lang="en-IE" sz="2200" b="1" dirty="0" smtClean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Hub</a:t>
            </a:r>
            <a:endParaRPr lang="en-IE" sz="22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Clr>
                <a:schemeClr val="accent1">
                  <a:lumMod val="25000"/>
                </a:schemeClr>
              </a:buClr>
            </a:pPr>
            <a:endParaRPr lang="en-IE" sz="8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This initiative arose out of  Children &amp; Families Services (</a:t>
            </a:r>
            <a:r>
              <a:rPr lang="en-IE" sz="2000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in the HSE</a:t>
            </a:r>
            <a:r>
              <a:rPr lang="en-IE" sz="20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) involvement in the border areas of the </a:t>
            </a: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NW and NE, </a:t>
            </a:r>
            <a:r>
              <a:rPr lang="en-IE" sz="20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in partnership with colleagues in </a:t>
            </a: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NI on </a:t>
            </a:r>
            <a:r>
              <a:rPr lang="en-IE" sz="20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a cross-border Project – </a:t>
            </a:r>
            <a:r>
              <a:rPr lang="en-IE" sz="2000" b="1" dirty="0">
                <a:solidFill>
                  <a:srgbClr val="2BB8CA"/>
                </a:solidFill>
                <a:latin typeface="+mj-lt"/>
                <a:cs typeface="Calibri Light" panose="020F0302020204030204" pitchFamily="34" charset="0"/>
              </a:rPr>
              <a:t>CAWT</a:t>
            </a:r>
            <a:r>
              <a:rPr lang="en-IE" sz="20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(2009-2011).  </a:t>
            </a:r>
            <a:endParaRPr lang="en-IE" sz="2000" dirty="0" smtClean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endParaRPr lang="en-IE" sz="800" dirty="0" smtClean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That </a:t>
            </a:r>
            <a:r>
              <a:rPr lang="en-IE" sz="20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cross-border project was funded by INTERREG III Funding and was also supported through the relevant Government departments in both North and South of </a:t>
            </a: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Ireland.</a:t>
            </a: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endParaRPr lang="en-IE" sz="800" dirty="0" smtClean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This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project is one of the initiatives of </a:t>
            </a:r>
            <a:r>
              <a:rPr lang="en-IE" sz="2000" b="1" dirty="0">
                <a:solidFill>
                  <a:srgbClr val="2BB8CA"/>
                </a:solidFill>
                <a:latin typeface="+mj-lt"/>
              </a:rPr>
              <a:t>TUSLA’s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National  Prevention, Partnership and Family Support (PPFS) </a:t>
            </a:r>
            <a:r>
              <a:rPr lang="en-IE" sz="2000" b="1" dirty="0">
                <a:solidFill>
                  <a:srgbClr val="2BB8CA"/>
                </a:solidFill>
                <a:latin typeface="+mj-lt"/>
              </a:rPr>
              <a:t>Programme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, building on the legacy experience and knowledge from Children &amp; Families Services being involved in the </a:t>
            </a:r>
            <a:r>
              <a:rPr lang="en-IE" sz="2000" b="1" dirty="0">
                <a:solidFill>
                  <a:srgbClr val="2BB8C9"/>
                </a:solidFill>
                <a:latin typeface="+mj-lt"/>
              </a:rPr>
              <a:t>CAWT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 project in border Areas during the years 2009 to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2011.</a:t>
            </a: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TUSLA’s national early intervention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Prevention, Partnership and Family Support (PPFS) Programme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is incrementally introducing new programmes e.g.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Meitheal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 which is currently being scaled up and embedded throughout the system.</a:t>
            </a: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Funding for this project was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agreed and ring fenced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through the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AP </a:t>
            </a:r>
            <a:r>
              <a:rPr lang="en-IE" sz="2000" b="1" dirty="0">
                <a:solidFill>
                  <a:srgbClr val="2BB8CA"/>
                </a:solidFill>
                <a:latin typeface="+mj-lt"/>
              </a:rPr>
              <a:t>PPFS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grant and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DCYA/QCBI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for product prototype development and a pilot to include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(initially)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11 CYPSCs in Phase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1.</a:t>
            </a:r>
          </a:p>
          <a:p>
            <a:pPr lvl="0" algn="just"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285750" lvl="0" indent="-285750" algn="just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TUSLA is the lead agency for the development and implementation of the </a:t>
            </a: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hub and is managed </a:t>
            </a:r>
            <a:r>
              <a:rPr lang="en-IE" sz="2000" dirty="0" smtClean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through the Operations division within the agency.</a:t>
            </a:r>
            <a:endParaRPr lang="en-IE" sz="1600" dirty="0" smtClean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Clr>
                <a:schemeClr val="accent1">
                  <a:lumMod val="25000"/>
                </a:schemeClr>
              </a:buClr>
            </a:pPr>
            <a:endParaRPr lang="en-IE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600" b="1" i="0" u="none" strike="noStrike" kern="1200" cap="none" spc="0" normalizeH="0" baseline="0" noProof="0" dirty="0" smtClean="0">
              <a:ln>
                <a:noFill/>
              </a:ln>
              <a:solidFill>
                <a:srgbClr val="2BB8CA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951411" y="864776"/>
            <a:ext cx="6105504" cy="0"/>
          </a:xfrm>
          <a:prstGeom prst="line">
            <a:avLst/>
          </a:prstGeom>
          <a:ln w="28575">
            <a:solidFill>
              <a:srgbClr val="CFD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5170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5937" y="457199"/>
            <a:ext cx="11675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IE" sz="4800" dirty="0" smtClean="0">
                <a:solidFill>
                  <a:srgbClr val="2BB8CA"/>
                </a:solidFill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Aims &amp; Objectives</a:t>
            </a:r>
            <a:endParaRPr kumimoji="0" lang="en-IE" sz="4800" b="0" i="0" u="none" strike="noStrike" kern="1200" cap="none" spc="0" normalizeH="0" baseline="0" noProof="0" dirty="0">
              <a:ln>
                <a:noFill/>
              </a:ln>
              <a:solidFill>
                <a:srgbClr val="2BB8C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6879" y="1981972"/>
            <a:ext cx="11272275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</a:rPr>
              <a:t>Incrementally build one centralised national Data Hub that will host a wide range of published data from various agencies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involved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in the provision of services to Children, Young People and Families.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</a:rPr>
              <a:t>Agree a set of indicators referencing the published national set of indicators (</a:t>
            </a:r>
            <a:r>
              <a:rPr lang="en-IE" sz="2000" i="1" dirty="0">
                <a:solidFill>
                  <a:schemeClr val="bg1"/>
                </a:solidFill>
                <a:latin typeface="+mj-lt"/>
              </a:rPr>
              <a:t>DCYA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), framed against the five national outcomes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Better Outcomes, Brighter Futures (BOBF)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</a:rPr>
              <a:t>Use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validated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and quality assured datasets from the agencies to populate the agreed indicator set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</a:rPr>
              <a:t>Train and support both TUSLA personnel and relevant </a:t>
            </a:r>
            <a:r>
              <a:rPr lang="en-IE" sz="2000" b="1" dirty="0">
                <a:solidFill>
                  <a:srgbClr val="2BB8CA"/>
                </a:solidFill>
                <a:latin typeface="+mj-lt"/>
              </a:rPr>
              <a:t>CYPSC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 partners at national and local level in the use and application of the system to underpin and optimise children’s services planning.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</a:rPr>
              <a:t>Inform the enhancement of both quantitative and qualitative data collection to support TUSLA and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DCYA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research agendas and meet corporate objectives regarding capacity as a learning organisation.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bg1"/>
                </a:solidFill>
                <a:latin typeface="+mj-lt"/>
              </a:rPr>
              <a:t>Underpinning the development of the Hub, the principles of </a:t>
            </a:r>
            <a:r>
              <a:rPr lang="en-IE" sz="2000" b="1" dirty="0">
                <a:solidFill>
                  <a:srgbClr val="2BB8CA"/>
                </a:solidFill>
                <a:latin typeface="+mj-lt"/>
              </a:rPr>
              <a:t>Outcomes Based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Accountability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sz="2000" b="1" dirty="0" smtClean="0">
                <a:solidFill>
                  <a:srgbClr val="2BB8CA"/>
                </a:solidFill>
                <a:latin typeface="+mj-lt"/>
              </a:rPr>
              <a:t>(OBA/RBA)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methodology </a:t>
            </a:r>
            <a:r>
              <a:rPr lang="en-IE" sz="1600" baseline="30000" dirty="0" smtClean="0">
                <a:solidFill>
                  <a:schemeClr val="bg1"/>
                </a:solidFill>
                <a:latin typeface="+mj-lt"/>
              </a:rPr>
              <a:t>(training delivered to CYPSC 2018)</a:t>
            </a:r>
            <a:endParaRPr lang="en-IE" sz="1600" baseline="30000" dirty="0">
              <a:solidFill>
                <a:schemeClr val="bg1"/>
              </a:solidFill>
              <a:latin typeface="+mj-lt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FDC27"/>
              </a:buClr>
            </a:pPr>
            <a:endParaRPr lang="en-IE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57897" y="1219585"/>
            <a:ext cx="4450080" cy="0"/>
          </a:xfrm>
          <a:prstGeom prst="line">
            <a:avLst/>
          </a:prstGeom>
          <a:ln w="28575">
            <a:solidFill>
              <a:srgbClr val="CFD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21353" y="1226640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accent1">
                  <a:lumMod val="25000"/>
                </a:schemeClr>
              </a:buClr>
            </a:pPr>
            <a:r>
              <a:rPr lang="en-IE" sz="1600" b="1" dirty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Outcomes for Children National Data &amp; Information Hub</a:t>
            </a:r>
            <a:endParaRPr lang="en-IE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Clr>
                <a:schemeClr val="accent1">
                  <a:lumMod val="25000"/>
                </a:schemeClr>
              </a:buClr>
            </a:pPr>
            <a:endParaRPr lang="en-IE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0126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320" y="61739"/>
            <a:ext cx="120874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IE" sz="4400" dirty="0" smtClean="0">
                <a:solidFill>
                  <a:srgbClr val="2BB8CA"/>
                </a:solidFill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Project Structure</a:t>
            </a:r>
            <a:endParaRPr kumimoji="0" lang="en-IE" sz="4400" b="0" i="0" u="none" strike="noStrike" kern="1200" cap="none" spc="0" normalizeH="0" baseline="0" noProof="0" dirty="0">
              <a:ln>
                <a:noFill/>
              </a:ln>
              <a:solidFill>
                <a:srgbClr val="2BB8CA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10149" y="811269"/>
            <a:ext cx="4441371" cy="0"/>
          </a:xfrm>
          <a:prstGeom prst="line">
            <a:avLst/>
          </a:prstGeom>
          <a:ln w="28575">
            <a:solidFill>
              <a:srgbClr val="CFD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4439725" y="1240341"/>
            <a:ext cx="3262845" cy="11495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3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u="sng" dirty="0" smtClean="0">
                <a:solidFill>
                  <a:srgbClr val="EF4952"/>
                </a:solidFill>
              </a:rPr>
              <a:t>Governance Group</a:t>
            </a:r>
          </a:p>
          <a:p>
            <a:pPr algn="ctr"/>
            <a:endParaRPr lang="en-IE" sz="800" dirty="0" smtClean="0">
              <a:solidFill>
                <a:schemeClr val="tx1"/>
              </a:solidFill>
            </a:endParaRPr>
          </a:p>
          <a:p>
            <a:pPr algn="ctr">
              <a:buClr>
                <a:srgbClr val="2BB8CA"/>
              </a:buClr>
            </a:pPr>
            <a:r>
              <a:rPr lang="en-IE" sz="1400" dirty="0" smtClean="0">
                <a:solidFill>
                  <a:schemeClr val="tx1"/>
                </a:solidFill>
              </a:rPr>
              <a:t>DCYA</a:t>
            </a:r>
          </a:p>
          <a:p>
            <a:pPr algn="ctr">
              <a:buClr>
                <a:srgbClr val="2BB8CA"/>
              </a:buClr>
            </a:pPr>
            <a:r>
              <a:rPr lang="en-IE" sz="1400" dirty="0" smtClean="0">
                <a:solidFill>
                  <a:schemeClr val="tx1"/>
                </a:solidFill>
              </a:rPr>
              <a:t>TUSLA</a:t>
            </a:r>
          </a:p>
          <a:p>
            <a:pPr algn="ctr">
              <a:buClr>
                <a:srgbClr val="2BB8CA"/>
              </a:buClr>
            </a:pPr>
            <a:r>
              <a:rPr lang="en-IE" sz="1400" dirty="0" smtClean="0">
                <a:solidFill>
                  <a:schemeClr val="tx1"/>
                </a:solidFill>
              </a:rPr>
              <a:t>Galway University Foundation (GUF)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46835" y="1981226"/>
            <a:ext cx="4000900" cy="238765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3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1600" b="1" u="sng" dirty="0" smtClean="0">
              <a:solidFill>
                <a:srgbClr val="EF4952"/>
              </a:solidFill>
            </a:endParaRPr>
          </a:p>
          <a:p>
            <a:endParaRPr lang="en-IE" sz="1600" b="1" u="sng" dirty="0">
              <a:solidFill>
                <a:srgbClr val="EF4952"/>
              </a:solidFill>
            </a:endParaRPr>
          </a:p>
          <a:p>
            <a:r>
              <a:rPr lang="en-IE" sz="1600" b="1" u="sng" dirty="0" smtClean="0">
                <a:solidFill>
                  <a:srgbClr val="EF4952"/>
                </a:solidFill>
              </a:rPr>
              <a:t>Project Team</a:t>
            </a:r>
          </a:p>
          <a:p>
            <a:endParaRPr lang="en-IE" sz="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National Manager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Project Officer (PO)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Project Accountant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Information Management (IM) Leads 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Data &amp; Analytics Manager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National CYPSC Co-Ordinator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Galway University Foundation (GUF)</a:t>
            </a:r>
          </a:p>
          <a:p>
            <a:pPr marL="285750" indent="-285750">
              <a:buClr>
                <a:srgbClr val="2BB8C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Workforce Learning and Development</a:t>
            </a:r>
          </a:p>
          <a:p>
            <a:pPr>
              <a:buClr>
                <a:srgbClr val="2BB8CA"/>
              </a:buClr>
            </a:pPr>
            <a:endParaRPr lang="en-IE" sz="14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577" y="2140924"/>
            <a:ext cx="4075611" cy="238765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3B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13B5EA"/>
              </a:buClr>
            </a:pPr>
            <a:r>
              <a:rPr lang="en-IE" sz="1600" b="1" u="sng" dirty="0" smtClean="0">
                <a:solidFill>
                  <a:srgbClr val="EF4952"/>
                </a:solidFill>
              </a:rPr>
              <a:t>Data &amp; Information Working Group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DCYA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Project Officer (PO)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Information Management (IM) Leads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Alternative Care, Child Protection, PPFS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TUSLA Research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National CYPSC Co-Ordinator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Information Manager (NI)</a:t>
            </a:r>
          </a:p>
          <a:p>
            <a:pPr marL="285750" indent="-285750">
              <a:buClr>
                <a:srgbClr val="13B5EA"/>
              </a:buClr>
              <a:buFont typeface="Wingdings" panose="05000000000000000000" pitchFamily="2" charset="2"/>
              <a:buChar char="§"/>
            </a:pPr>
            <a:r>
              <a:rPr lang="en-IE" sz="1300" dirty="0" smtClean="0">
                <a:solidFill>
                  <a:schemeClr val="tx1"/>
                </a:solidFill>
              </a:rPr>
              <a:t>NUIG Research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3434" y="4946489"/>
            <a:ext cx="4045754" cy="1801394"/>
          </a:xfrm>
          <a:prstGeom prst="roundRect">
            <a:avLst/>
          </a:prstGeom>
          <a:solidFill>
            <a:srgbClr val="54BEB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u="sng" dirty="0" smtClean="0">
                <a:solidFill>
                  <a:srgbClr val="EF4952"/>
                </a:solidFill>
              </a:rPr>
              <a:t>Information Consultation Group </a:t>
            </a:r>
          </a:p>
          <a:p>
            <a:pPr marL="285750" indent="-28575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1200" dirty="0" smtClean="0">
                <a:solidFill>
                  <a:schemeClr val="tx1"/>
                </a:solidFill>
              </a:rPr>
              <a:t>DCYA (QCBI)</a:t>
            </a:r>
          </a:p>
          <a:p>
            <a:pPr marL="285750" indent="-28575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1200" dirty="0" smtClean="0">
                <a:solidFill>
                  <a:schemeClr val="tx1"/>
                </a:solidFill>
              </a:rPr>
              <a:t>TUSLA PO, IM Leads</a:t>
            </a:r>
          </a:p>
          <a:p>
            <a:pPr marL="285750" indent="-28575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1200" dirty="0" smtClean="0">
                <a:solidFill>
                  <a:schemeClr val="tx1"/>
                </a:solidFill>
              </a:rPr>
              <a:t>National CYPSC Co-Ordinator</a:t>
            </a:r>
          </a:p>
          <a:p>
            <a:pPr marL="285750" indent="-28575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1200" dirty="0">
                <a:solidFill>
                  <a:schemeClr val="tx1"/>
                </a:solidFill>
              </a:rPr>
              <a:t>TUSLA Workforce Learning and </a:t>
            </a:r>
            <a:r>
              <a:rPr lang="en-IE" sz="1200" dirty="0" smtClean="0">
                <a:solidFill>
                  <a:schemeClr val="tx1"/>
                </a:solidFill>
              </a:rPr>
              <a:t>Development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76695" y="835851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accent1">
                  <a:lumMod val="25000"/>
                </a:schemeClr>
              </a:buClr>
            </a:pPr>
            <a:r>
              <a:rPr lang="en-IE" sz="1600" b="1" dirty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Outcomes for Children National Data &amp; Information </a:t>
            </a:r>
            <a:r>
              <a:rPr lang="en-IE" sz="1600" b="1" dirty="0" smtClean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Hub</a:t>
            </a:r>
            <a:endParaRPr lang="en-IE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1382" y="1698171"/>
            <a:ext cx="2163758" cy="0"/>
          </a:xfrm>
          <a:prstGeom prst="straightConnector1">
            <a:avLst/>
          </a:prstGeom>
          <a:ln w="38100">
            <a:solidFill>
              <a:srgbClr val="CFDC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281880" y="1698171"/>
            <a:ext cx="0" cy="442753"/>
          </a:xfrm>
          <a:prstGeom prst="straightConnector1">
            <a:avLst/>
          </a:prstGeom>
          <a:ln w="38100">
            <a:solidFill>
              <a:srgbClr val="CFDC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9" idx="0"/>
          </p:cNvCxnSpPr>
          <p:nvPr/>
        </p:nvCxnSpPr>
        <p:spPr>
          <a:xfrm>
            <a:off x="9947285" y="1689463"/>
            <a:ext cx="0" cy="291763"/>
          </a:xfrm>
          <a:prstGeom prst="straightConnector1">
            <a:avLst/>
          </a:prstGeom>
          <a:ln w="38100">
            <a:solidFill>
              <a:srgbClr val="CFDC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707985" y="1689463"/>
            <a:ext cx="2239300" cy="0"/>
          </a:xfrm>
          <a:prstGeom prst="straightConnector1">
            <a:avLst/>
          </a:prstGeom>
          <a:ln w="38100">
            <a:solidFill>
              <a:srgbClr val="CFDC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</p:cNvCxnSpPr>
          <p:nvPr/>
        </p:nvCxnSpPr>
        <p:spPr>
          <a:xfrm>
            <a:off x="4319188" y="3334753"/>
            <a:ext cx="3627647" cy="22401"/>
          </a:xfrm>
          <a:prstGeom prst="straightConnector1">
            <a:avLst/>
          </a:prstGeom>
          <a:ln w="38100">
            <a:solidFill>
              <a:srgbClr val="CFDC27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55606" y="4528582"/>
            <a:ext cx="0" cy="442753"/>
          </a:xfrm>
          <a:prstGeom prst="straightConnector1">
            <a:avLst/>
          </a:prstGeom>
          <a:ln w="38100">
            <a:solidFill>
              <a:srgbClr val="CFDC27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ular Callout 37"/>
          <p:cNvSpPr/>
          <p:nvPr/>
        </p:nvSpPr>
        <p:spPr>
          <a:xfrm>
            <a:off x="4479484" y="4920488"/>
            <a:ext cx="3183325" cy="1544378"/>
          </a:xfrm>
          <a:prstGeom prst="wedgeRectCallout">
            <a:avLst>
              <a:gd name="adj1" fmla="val -105345"/>
              <a:gd name="adj2" fmla="val -12359"/>
            </a:avLst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/>
              <a:t>National Information Consultation Forum</a:t>
            </a:r>
          </a:p>
          <a:p>
            <a:pPr algn="ctr"/>
            <a:r>
              <a:rPr lang="en-IE" sz="1400" dirty="0" smtClean="0"/>
              <a:t>(held 15</a:t>
            </a:r>
            <a:r>
              <a:rPr lang="en-IE" sz="1400" baseline="30000" dirty="0" smtClean="0"/>
              <a:t>th</a:t>
            </a:r>
            <a:r>
              <a:rPr lang="en-IE" sz="1400" dirty="0" smtClean="0"/>
              <a:t> May, 2019)</a:t>
            </a:r>
          </a:p>
          <a:p>
            <a:pPr algn="ctr"/>
            <a:endParaRPr lang="en-IE" sz="1400" dirty="0" smtClean="0"/>
          </a:p>
          <a:p>
            <a:pPr algn="ctr"/>
            <a:r>
              <a:rPr lang="en-IE" sz="1400" dirty="0" smtClean="0"/>
              <a:t>Included 60 delegates </a:t>
            </a:r>
          </a:p>
          <a:p>
            <a:pPr algn="ctr"/>
            <a:r>
              <a:rPr lang="en-IE" sz="1400" dirty="0" smtClean="0"/>
              <a:t>from statutory and voluntary agencies</a:t>
            </a:r>
          </a:p>
        </p:txBody>
      </p:sp>
    </p:spTree>
    <p:extLst>
      <p:ext uri="{BB962C8B-B14F-4D97-AF65-F5344CB8AC3E}">
        <p14:creationId xmlns:p14="http://schemas.microsoft.com/office/powerpoint/2010/main" val="17016625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69" y="457199"/>
            <a:ext cx="120265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IE" sz="4400" dirty="0" smtClean="0">
                <a:solidFill>
                  <a:srgbClr val="2BB8CA"/>
                </a:solidFill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Phase 1</a:t>
            </a:r>
            <a:endParaRPr kumimoji="0" lang="en-IE" sz="4400" b="0" i="0" u="none" strike="noStrike" kern="1200" cap="none" spc="0" normalizeH="0" baseline="0" noProof="0" dirty="0">
              <a:ln>
                <a:noFill/>
              </a:ln>
              <a:solidFill>
                <a:srgbClr val="2BB8CA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866606" y="1219585"/>
            <a:ext cx="4502331" cy="7055"/>
          </a:xfrm>
          <a:prstGeom prst="line">
            <a:avLst/>
          </a:prstGeom>
          <a:ln w="28575">
            <a:solidFill>
              <a:srgbClr val="CFD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40723" y="1913689"/>
            <a:ext cx="1068442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National Project Structure was established and is operational including the Governance Group, Project Team and Data &amp; Information Working Group.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Outcomes Based Accountability  (OBA/RBA) methodology training was completed.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Outcomes for Children Data &amp; Information hub was developed, built, tested and is operational.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initial cohort of indicators were agreed and loaded against the 5 national outcomes on the hub.</a:t>
            </a:r>
          </a:p>
          <a:p>
            <a:pPr>
              <a:buClr>
                <a:srgbClr val="CFDC27"/>
              </a:buClr>
            </a:pPr>
            <a:r>
              <a:rPr lang="en-IE" sz="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Roll-out and training to the initial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11 </a:t>
            </a:r>
            <a:r>
              <a:rPr lang="en-IE" sz="2000" b="1" dirty="0">
                <a:solidFill>
                  <a:schemeClr val="bg1"/>
                </a:solidFill>
                <a:latin typeface="+mj-lt"/>
              </a:rPr>
              <a:t>CYPSC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was completed.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National Information Consultation Forum was completed.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Each milestone within the project to date has been evaluated by the UNESCO Child &amp; Family Research Centre in NUI Galway.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Long-term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Sustainability Plan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is being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developed for Phase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2.</a:t>
            </a:r>
            <a:endParaRPr lang="en-I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68" y="1312722"/>
            <a:ext cx="120265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>
                  <a:lumMod val="25000"/>
                </a:schemeClr>
              </a:buClr>
            </a:pPr>
            <a:r>
              <a:rPr lang="en-IE" sz="1600" b="1" dirty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Outcomes for Children National Data &amp; Information </a:t>
            </a:r>
            <a:r>
              <a:rPr lang="en-IE" sz="1600" b="1" dirty="0" smtClean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Hub</a:t>
            </a:r>
            <a:endParaRPr lang="en-IE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048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3587931" y="1881051"/>
            <a:ext cx="4963885" cy="3759195"/>
          </a:xfrm>
          <a:prstGeom prst="ellipse">
            <a:avLst/>
          </a:prstGeom>
          <a:solidFill>
            <a:schemeClr val="bg1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chemeClr val="tx1"/>
                </a:solidFill>
              </a:rPr>
              <a:t>One site</a:t>
            </a:r>
            <a:endParaRPr lang="en-IE" sz="40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65920" y="1645199"/>
            <a:ext cx="5607907" cy="4179697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123" y="107022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200" noProof="0" dirty="0" smtClean="0">
                <a:solidFill>
                  <a:srgbClr val="2BB8CA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Outcomes4Children Data &amp; Information Hub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200" dirty="0" smtClean="0">
                <a:solidFill>
                  <a:srgbClr val="CFDC27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The Ask</a:t>
            </a:r>
            <a:r>
              <a:rPr lang="en-IE" sz="3200" noProof="0" dirty="0" smtClean="0">
                <a:solidFill>
                  <a:srgbClr val="CFDC27"/>
                </a:solidFill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kumimoji="0" lang="en-IE" sz="3200" i="0" u="none" strike="noStrike" kern="1200" cap="none" spc="0" normalizeH="0" baseline="0" noProof="0" dirty="0">
              <a:ln>
                <a:noFill/>
              </a:ln>
              <a:solidFill>
                <a:srgbClr val="CFDC27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438502" y="1118609"/>
            <a:ext cx="1314994" cy="8709"/>
          </a:xfrm>
          <a:prstGeom prst="line">
            <a:avLst/>
          </a:prstGeom>
          <a:ln w="28575">
            <a:solidFill>
              <a:srgbClr val="CFD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7602982" y="4260486"/>
            <a:ext cx="1680754" cy="1423400"/>
          </a:xfrm>
          <a:prstGeom prst="ellipse">
            <a:avLst/>
          </a:prstGeom>
          <a:solidFill>
            <a:schemeClr val="accent6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Illustrated Geographical Tabular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396" y="2206842"/>
            <a:ext cx="1766443" cy="1453712"/>
          </a:xfrm>
          <a:prstGeom prst="ellipse">
            <a:avLst/>
          </a:prstGeom>
          <a:solidFill>
            <a:srgbClr val="7030A0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Factual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96597" y="2292878"/>
            <a:ext cx="1766443" cy="1453712"/>
          </a:xfrm>
          <a:prstGeom prst="ellipse">
            <a:avLst/>
          </a:prstGeom>
          <a:solidFill>
            <a:srgbClr val="EF4952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Easy to Use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18149" y="5156836"/>
            <a:ext cx="1673749" cy="1423400"/>
          </a:xfrm>
          <a:prstGeom prst="ellipse">
            <a:avLst/>
          </a:prstGeom>
          <a:solidFill>
            <a:srgbClr val="CFDC27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Comparisons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12778" y="1321007"/>
            <a:ext cx="1766443" cy="1453712"/>
          </a:xfrm>
          <a:prstGeom prst="ellipse">
            <a:avLst/>
          </a:prstGeom>
          <a:solidFill>
            <a:srgbClr val="2BB8CA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Visual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33316" y="4304125"/>
            <a:ext cx="1673749" cy="1423400"/>
          </a:xfrm>
          <a:prstGeom prst="ellipse">
            <a:avLst/>
          </a:prstGeom>
          <a:solidFill>
            <a:schemeClr val="accent2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Trends</a:t>
            </a:r>
            <a:endParaRPr lang="en-I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605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736" y="1906565"/>
            <a:ext cx="11854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FDC27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Outcomes4Children.tusla.ie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736" y="693383"/>
            <a:ext cx="1985412" cy="83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50916" y="693569"/>
            <a:ext cx="1971350" cy="83222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Achieving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24650" y="683187"/>
            <a:ext cx="1971350" cy="8426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683188"/>
            <a:ext cx="1971350" cy="842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72118" y="683188"/>
            <a:ext cx="1966582" cy="8426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43468" y="693382"/>
            <a:ext cx="1971350" cy="832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Demographics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507" y="2940060"/>
            <a:ext cx="9170538" cy="725873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732" y="3647332"/>
            <a:ext cx="9170536" cy="214044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919239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98967" y="-262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2056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377" y="457199"/>
            <a:ext cx="12035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IE" sz="4400" dirty="0" smtClean="0">
                <a:solidFill>
                  <a:srgbClr val="2BB8CA"/>
                </a:solidFill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Phase 2</a:t>
            </a:r>
            <a:endParaRPr kumimoji="0" lang="en-IE" sz="4400" b="0" i="0" u="none" strike="noStrike" kern="1200" cap="none" spc="0" normalizeH="0" baseline="0" noProof="0" dirty="0">
              <a:ln>
                <a:noFill/>
              </a:ln>
              <a:solidFill>
                <a:srgbClr val="2BB8CA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884023" y="1226640"/>
            <a:ext cx="4450080" cy="1"/>
          </a:xfrm>
          <a:prstGeom prst="line">
            <a:avLst/>
          </a:prstGeom>
          <a:ln w="28575">
            <a:solidFill>
              <a:srgbClr val="CFD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77190" y="1913689"/>
            <a:ext cx="1103761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Long-term </a:t>
            </a:r>
            <a:r>
              <a:rPr lang="en-IE" sz="2000" dirty="0">
                <a:solidFill>
                  <a:schemeClr val="bg1"/>
                </a:solidFill>
                <a:latin typeface="+mj-lt"/>
              </a:rPr>
              <a:t>Sustainability Plan </a:t>
            </a: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developed and operational.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Governance Structure will continue and include the Governance Group and the Data &amp; Information Working Group (DIWG). 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DIWG will convene in Quarter 3 2019 and review the recommendations and the findings from the National Information Consultation Forum held in May 2019.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agreed additional indicators will be sourced and loaded onto the hub.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All current indicators on the hub will be updated.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indicator catalogue will be updated with all indicator details including the next data load dates.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core team will undertake training in order to build required reports within the hub.</a:t>
            </a: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endParaRPr lang="en-IE" sz="800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The Performance dashboard will be developed and implemented.</a:t>
            </a:r>
          </a:p>
          <a:p>
            <a:pPr>
              <a:buClr>
                <a:srgbClr val="CFDC27"/>
              </a:buClr>
            </a:pPr>
            <a:endParaRPr lang="en-IE" sz="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Clr>
                <a:srgbClr val="CFDC27"/>
              </a:buClr>
              <a:buFont typeface="Wingdings" panose="05000000000000000000" pitchFamily="2" charset="2"/>
              <a:buChar char="§"/>
            </a:pPr>
            <a:r>
              <a:rPr lang="en-IE" sz="2000" dirty="0" smtClean="0">
                <a:solidFill>
                  <a:schemeClr val="bg1"/>
                </a:solidFill>
                <a:latin typeface="+mj-lt"/>
              </a:rPr>
              <a:t>In conjunction with TUSLA ICT an online portal will be developed and implemented for user support.</a:t>
            </a:r>
            <a:endParaRPr lang="en-I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377" y="1312722"/>
            <a:ext cx="12035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>
                  <a:lumMod val="25000"/>
                </a:schemeClr>
              </a:buClr>
            </a:pPr>
            <a:r>
              <a:rPr lang="en-IE" sz="1600" b="1" dirty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Outcomes for Children National Data &amp; Information </a:t>
            </a:r>
            <a:r>
              <a:rPr lang="en-IE" sz="1600" b="1" dirty="0" smtClean="0">
                <a:solidFill>
                  <a:srgbClr val="CFDC27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Hub</a:t>
            </a:r>
            <a:endParaRPr lang="en-IE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685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Photomontage, Children, Laugh, Joy, Black And Whit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55" y="1805135"/>
            <a:ext cx="10250489" cy="379054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CFDC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77" y="260325"/>
            <a:ext cx="9790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FDC27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Outcomes4Children.tusla.ie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Arial Unicode MS" panose="020B0604020202020204" pitchFamily="34" charset="-128"/>
                <a:cs typeface="Arial" panose="020B0604020202020204" pitchFamily="34" charset="0"/>
              </a:rPr>
              <a:t>   Outcomes4Children Data &amp; Information Hub</a:t>
            </a: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377" y="2300328"/>
            <a:ext cx="1985412" cy="8324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5557" y="2300514"/>
            <a:ext cx="1971350" cy="83222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Achieving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9291" y="2290132"/>
            <a:ext cx="1971350" cy="8426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0641" y="2290133"/>
            <a:ext cx="1971350" cy="842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56759" y="2290133"/>
            <a:ext cx="1966582" cy="8426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28109" y="2300327"/>
            <a:ext cx="1971350" cy="832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Demographics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8958" y="5693940"/>
            <a:ext cx="11854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B8CA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1765" y="4974408"/>
            <a:ext cx="8124383" cy="643067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14049894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894</Words>
  <Application>Microsoft Office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Moore</dc:creator>
  <cp:lastModifiedBy>Sheila Moore</cp:lastModifiedBy>
  <cp:revision>172</cp:revision>
  <cp:lastPrinted>2019-05-08T13:09:58Z</cp:lastPrinted>
  <dcterms:created xsi:type="dcterms:W3CDTF">2019-02-07T13:01:58Z</dcterms:created>
  <dcterms:modified xsi:type="dcterms:W3CDTF">2019-06-17T15:35:54Z</dcterms:modified>
</cp:coreProperties>
</file>