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6" r:id="rId3"/>
    <p:sldId id="261" r:id="rId4"/>
    <p:sldId id="265" r:id="rId5"/>
    <p:sldId id="273" r:id="rId6"/>
    <p:sldId id="267" r:id="rId7"/>
    <p:sldId id="268" r:id="rId8"/>
    <p:sldId id="271" r:id="rId9"/>
    <p:sldId id="272" r:id="rId10"/>
    <p:sldId id="269" r:id="rId11"/>
    <p:sldId id="264" r:id="rId12"/>
  </p:sldIdLst>
  <p:sldSz cx="10147300" cy="5765800"/>
  <p:notesSz cx="99266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5836" autoAdjust="0"/>
  </p:normalViewPr>
  <p:slideViewPr>
    <p:cSldViewPr>
      <p:cViewPr>
        <p:scale>
          <a:sx n="91" d="100"/>
          <a:sy n="91" d="100"/>
        </p:scale>
        <p:origin x="-5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58BB-4386-426A-8872-C52798CA18DF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8D3541DA-D7EE-43DE-AB1F-4AF5FF6C8CA3}">
      <dgm:prSet phldrT="[Text]" custT="1"/>
      <dgm:spPr>
        <a:xfrm>
          <a:off x="1797296" y="1292595"/>
          <a:ext cx="1416793" cy="1416793"/>
        </a:xfrm>
      </dgm:spPr>
      <dgm:t>
        <a:bodyPr/>
        <a:lstStyle/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Improved Outcomes for Children, Young People and their Families</a:t>
          </a:r>
          <a:endParaRPr lang="en-IE" sz="1100" dirty="0">
            <a:latin typeface="Calibri"/>
            <a:ea typeface="+mn-ea"/>
            <a:cs typeface="+mn-cs"/>
          </a:endParaRPr>
        </a:p>
      </dgm:t>
    </dgm:pt>
    <dgm:pt modelId="{67E639F0-4030-4EA4-973A-66469E099682}" type="parTrans" cxnId="{30BA2327-27D6-4272-BF4C-B61A4618A580}">
      <dgm:prSet/>
      <dgm:spPr/>
      <dgm:t>
        <a:bodyPr/>
        <a:lstStyle/>
        <a:p>
          <a:pPr algn="ctr"/>
          <a:endParaRPr lang="en-IE"/>
        </a:p>
      </dgm:t>
    </dgm:pt>
    <dgm:pt modelId="{ACBC7824-010F-4837-96FA-D59B6DC00199}" type="sibTrans" cxnId="{30BA2327-27D6-4272-BF4C-B61A4618A580}">
      <dgm:prSet/>
      <dgm:spPr/>
      <dgm:t>
        <a:bodyPr/>
        <a:lstStyle/>
        <a:p>
          <a:pPr algn="ctr"/>
          <a:endParaRPr lang="en-IE"/>
        </a:p>
      </dgm:t>
    </dgm:pt>
    <dgm:pt modelId="{CED9FB41-EF8B-4AEA-A2E9-33EEA7B4E795}">
      <dgm:prSet phldrT="[Text]" custT="1"/>
      <dgm:spPr>
        <a:xfrm>
          <a:off x="1964998" y="-43193"/>
          <a:ext cx="1081390" cy="1081390"/>
        </a:xfrm>
      </dgm:spPr>
      <dgm:t>
        <a:bodyPr/>
        <a:lstStyle/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1</a:t>
          </a:r>
        </a:p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Enhancing the Information Base (Data)</a:t>
          </a:r>
          <a:endParaRPr lang="en-IE" sz="1100" dirty="0">
            <a:latin typeface="Calibri"/>
            <a:ea typeface="+mn-ea"/>
            <a:cs typeface="+mn-cs"/>
          </a:endParaRPr>
        </a:p>
      </dgm:t>
    </dgm:pt>
    <dgm:pt modelId="{C3E135B0-34AB-4183-ADA6-910FFA3674AE}" type="parTrans" cxnId="{5F49E2CF-7C0A-45D8-A34C-40B4A38D2C28}">
      <dgm:prSet/>
      <dgm:spPr/>
      <dgm:t>
        <a:bodyPr/>
        <a:lstStyle/>
        <a:p>
          <a:pPr algn="ctr"/>
          <a:endParaRPr lang="en-IE"/>
        </a:p>
      </dgm:t>
    </dgm:pt>
    <dgm:pt modelId="{D7D5544A-FE2D-4B88-919A-5EFEE50D377C}" type="sibTrans" cxnId="{5F49E2CF-7C0A-45D8-A34C-40B4A38D2C28}">
      <dgm:prSet/>
      <dgm:spPr>
        <a:xfrm>
          <a:off x="966500" y="461798"/>
          <a:ext cx="3078386" cy="3078386"/>
        </a:xfrm>
      </dgm:spPr>
      <dgm:t>
        <a:bodyPr/>
        <a:lstStyle/>
        <a:p>
          <a:pPr algn="ctr"/>
          <a:endParaRPr lang="en-IE"/>
        </a:p>
      </dgm:t>
    </dgm:pt>
    <dgm:pt modelId="{9BF4CFCC-E9F9-4B7C-AF9C-EF7A9BFAD91F}">
      <dgm:prSet phldrT="[Text]" custT="1"/>
      <dgm:spPr>
        <a:xfrm>
          <a:off x="3468488" y="1460296"/>
          <a:ext cx="1081390" cy="1081390"/>
        </a:xfrm>
      </dgm:spPr>
      <dgm:t>
        <a:bodyPr/>
        <a:lstStyle/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2</a:t>
          </a:r>
        </a:p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Enhancing the Evidence Base (Evidence</a:t>
          </a:r>
          <a:r>
            <a:rPr lang="en-IE" sz="800" dirty="0" smtClean="0">
              <a:latin typeface="Calibri"/>
              <a:ea typeface="+mn-ea"/>
              <a:cs typeface="+mn-cs"/>
            </a:rPr>
            <a:t>)</a:t>
          </a:r>
          <a:endParaRPr lang="en-IE" sz="800" dirty="0">
            <a:latin typeface="Calibri"/>
            <a:ea typeface="+mn-ea"/>
            <a:cs typeface="+mn-cs"/>
          </a:endParaRPr>
        </a:p>
      </dgm:t>
    </dgm:pt>
    <dgm:pt modelId="{0ABE52B8-72F8-4249-9139-A0A859D41D43}" type="parTrans" cxnId="{C385DC55-0227-4D88-821E-2260BCE57C43}">
      <dgm:prSet/>
      <dgm:spPr/>
      <dgm:t>
        <a:bodyPr/>
        <a:lstStyle/>
        <a:p>
          <a:pPr algn="ctr"/>
          <a:endParaRPr lang="en-IE"/>
        </a:p>
      </dgm:t>
    </dgm:pt>
    <dgm:pt modelId="{8E007938-5920-4926-9C51-27E404BA7FC6}" type="sibTrans" cxnId="{C385DC55-0227-4D88-821E-2260BCE57C43}">
      <dgm:prSet/>
      <dgm:spPr>
        <a:xfrm>
          <a:off x="966500" y="461798"/>
          <a:ext cx="3078386" cy="3078386"/>
        </a:xfrm>
      </dgm:spPr>
      <dgm:t>
        <a:bodyPr/>
        <a:lstStyle/>
        <a:p>
          <a:pPr algn="ctr"/>
          <a:endParaRPr lang="en-IE"/>
        </a:p>
      </dgm:t>
    </dgm:pt>
    <dgm:pt modelId="{D8B66EF3-1BE8-4402-BED7-29905F7204F5}">
      <dgm:prSet phldrT="[Text]" custT="1"/>
      <dgm:spPr>
        <a:xfrm>
          <a:off x="1964998" y="2963786"/>
          <a:ext cx="1081390" cy="1081390"/>
        </a:xfrm>
      </dgm:spPr>
      <dgm:t>
        <a:bodyPr/>
        <a:lstStyle/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3</a:t>
          </a:r>
        </a:p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Enhancing the Capacity of the workforce (Learning &amp; Development)</a:t>
          </a:r>
          <a:endParaRPr lang="en-IE" sz="800" dirty="0">
            <a:latin typeface="Calibri"/>
            <a:ea typeface="+mn-ea"/>
            <a:cs typeface="+mn-cs"/>
          </a:endParaRPr>
        </a:p>
      </dgm:t>
    </dgm:pt>
    <dgm:pt modelId="{3499D23B-BF7C-416A-84D6-DE7EDA174921}" type="parTrans" cxnId="{BBAD258F-23DE-45F2-B72F-3B81DC5EA17A}">
      <dgm:prSet/>
      <dgm:spPr/>
      <dgm:t>
        <a:bodyPr/>
        <a:lstStyle/>
        <a:p>
          <a:pPr algn="ctr"/>
          <a:endParaRPr lang="en-IE"/>
        </a:p>
      </dgm:t>
    </dgm:pt>
    <dgm:pt modelId="{C0569704-50A7-41EF-9746-0C71A1902DD9}" type="sibTrans" cxnId="{BBAD258F-23DE-45F2-B72F-3B81DC5EA17A}">
      <dgm:prSet/>
      <dgm:spPr>
        <a:xfrm>
          <a:off x="966500" y="461798"/>
          <a:ext cx="3078386" cy="3078386"/>
        </a:xfrm>
      </dgm:spPr>
      <dgm:t>
        <a:bodyPr/>
        <a:lstStyle/>
        <a:p>
          <a:pPr algn="ctr"/>
          <a:endParaRPr lang="en-IE"/>
        </a:p>
      </dgm:t>
    </dgm:pt>
    <dgm:pt modelId="{15CA5B0D-C32D-455B-AFB0-EBC3B361700C}">
      <dgm:prSet phldrT="[Text]" custT="1"/>
      <dgm:spPr>
        <a:xfrm>
          <a:off x="461508" y="1460296"/>
          <a:ext cx="1081390" cy="1081390"/>
        </a:xfrm>
      </dgm:spPr>
      <dgm:t>
        <a:bodyPr/>
        <a:lstStyle/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4</a:t>
          </a:r>
        </a:p>
        <a:p>
          <a:pPr algn="ctr"/>
          <a:r>
            <a:rPr lang="en-IE" sz="1100" dirty="0" smtClean="0">
              <a:latin typeface="Calibri"/>
              <a:ea typeface="+mn-ea"/>
              <a:cs typeface="+mn-cs"/>
            </a:rPr>
            <a:t>Enhancing and Sustaining Quality (Delivery)</a:t>
          </a:r>
          <a:endParaRPr lang="en-IE" sz="1100" dirty="0">
            <a:latin typeface="Calibri"/>
            <a:ea typeface="+mn-ea"/>
            <a:cs typeface="+mn-cs"/>
          </a:endParaRPr>
        </a:p>
      </dgm:t>
    </dgm:pt>
    <dgm:pt modelId="{6BE775B2-6B43-4413-9224-E20AEF018556}" type="parTrans" cxnId="{7AACE5B8-0030-42C0-837C-092B35B4C429}">
      <dgm:prSet/>
      <dgm:spPr/>
      <dgm:t>
        <a:bodyPr/>
        <a:lstStyle/>
        <a:p>
          <a:pPr algn="ctr"/>
          <a:endParaRPr lang="en-IE"/>
        </a:p>
      </dgm:t>
    </dgm:pt>
    <dgm:pt modelId="{9A94C313-363D-4096-AA2F-646B5662EC3D}" type="sibTrans" cxnId="{7AACE5B8-0030-42C0-837C-092B35B4C429}">
      <dgm:prSet/>
      <dgm:spPr>
        <a:xfrm>
          <a:off x="966500" y="461798"/>
          <a:ext cx="3078386" cy="3078386"/>
        </a:xfrm>
      </dgm:spPr>
      <dgm:t>
        <a:bodyPr/>
        <a:lstStyle/>
        <a:p>
          <a:pPr algn="ctr"/>
          <a:endParaRPr lang="en-IE"/>
        </a:p>
      </dgm:t>
    </dgm:pt>
    <dgm:pt modelId="{E753AA65-A640-4845-98EE-7CDDB752C48C}" type="pres">
      <dgm:prSet presAssocID="{147558BB-4386-426A-8872-C52798CA18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321514F-30AD-4742-B305-88C35E44C687}" type="pres">
      <dgm:prSet presAssocID="{8D3541DA-D7EE-43DE-AB1F-4AF5FF6C8CA3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CB45A515-65DC-4FC8-8D21-AAF0C3F8CB0D}" type="pres">
      <dgm:prSet presAssocID="{CED9FB41-EF8B-4AEA-A2E9-33EEA7B4E795}" presName="node" presStyleLbl="node1" presStyleIdx="0" presStyleCnt="4" custScaleX="109038" custScaleY="10903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51797E96-52DE-433C-8290-8EF87FD404CE}" type="pres">
      <dgm:prSet presAssocID="{CED9FB41-EF8B-4AEA-A2E9-33EEA7B4E795}" presName="dummy" presStyleCnt="0"/>
      <dgm:spPr/>
      <dgm:t>
        <a:bodyPr/>
        <a:lstStyle/>
        <a:p>
          <a:endParaRPr lang="en-IE"/>
        </a:p>
      </dgm:t>
    </dgm:pt>
    <dgm:pt modelId="{7D4D4922-9007-408A-948B-8301EB278B66}" type="pres">
      <dgm:prSet presAssocID="{D7D5544A-FE2D-4B88-919A-5EFEE50D377C}" presName="sibTrans" presStyleLbl="sibTrans2D1" presStyleIdx="0" presStyleCnt="4"/>
      <dgm:spPr>
        <a:prstGeom prst="blockArc">
          <a:avLst>
            <a:gd name="adj1" fmla="val 16200000"/>
            <a:gd name="adj2" fmla="val 0"/>
            <a:gd name="adj3" fmla="val 4638"/>
          </a:avLst>
        </a:prstGeom>
      </dgm:spPr>
      <dgm:t>
        <a:bodyPr/>
        <a:lstStyle/>
        <a:p>
          <a:endParaRPr lang="en-IE"/>
        </a:p>
      </dgm:t>
    </dgm:pt>
    <dgm:pt modelId="{35CE207C-40E4-4C98-8E3D-9EB33632E510}" type="pres">
      <dgm:prSet presAssocID="{9BF4CFCC-E9F9-4B7C-AF9C-EF7A9BFAD91F}" presName="node" presStyleLbl="node1" presStyleIdx="1" presStyleCnt="4" custScaleX="109038" custScaleY="10903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3AA4CBC1-E7C3-4F1F-9DD0-0530E767EE7F}" type="pres">
      <dgm:prSet presAssocID="{9BF4CFCC-E9F9-4B7C-AF9C-EF7A9BFAD91F}" presName="dummy" presStyleCnt="0"/>
      <dgm:spPr/>
      <dgm:t>
        <a:bodyPr/>
        <a:lstStyle/>
        <a:p>
          <a:endParaRPr lang="en-IE"/>
        </a:p>
      </dgm:t>
    </dgm:pt>
    <dgm:pt modelId="{2842A33E-F93A-49C2-B97F-13C868E1487E}" type="pres">
      <dgm:prSet presAssocID="{8E007938-5920-4926-9C51-27E404BA7FC6}" presName="sibTrans" presStyleLbl="sibTrans2D1" presStyleIdx="1" presStyleCnt="4"/>
      <dgm:spPr>
        <a:prstGeom prst="blockArc">
          <a:avLst>
            <a:gd name="adj1" fmla="val 0"/>
            <a:gd name="adj2" fmla="val 5400000"/>
            <a:gd name="adj3" fmla="val 4638"/>
          </a:avLst>
        </a:prstGeom>
      </dgm:spPr>
      <dgm:t>
        <a:bodyPr/>
        <a:lstStyle/>
        <a:p>
          <a:endParaRPr lang="en-IE"/>
        </a:p>
      </dgm:t>
    </dgm:pt>
    <dgm:pt modelId="{ED8E49DF-A739-46E6-B210-84A0B0F431FF}" type="pres">
      <dgm:prSet presAssocID="{D8B66EF3-1BE8-4402-BED7-29905F7204F5}" presName="node" presStyleLbl="node1" presStyleIdx="2" presStyleCnt="4" custScaleX="130708" custScaleY="1144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128075B8-F8F8-4D7B-BC83-3710226AE09B}" type="pres">
      <dgm:prSet presAssocID="{D8B66EF3-1BE8-4402-BED7-29905F7204F5}" presName="dummy" presStyleCnt="0"/>
      <dgm:spPr/>
      <dgm:t>
        <a:bodyPr/>
        <a:lstStyle/>
        <a:p>
          <a:endParaRPr lang="en-IE"/>
        </a:p>
      </dgm:t>
    </dgm:pt>
    <dgm:pt modelId="{3445E4EC-32F1-456B-A546-9BF2E769F14F}" type="pres">
      <dgm:prSet presAssocID="{C0569704-50A7-41EF-9746-0C71A1902DD9}" presName="sibTrans" presStyleLbl="sibTrans2D1" presStyleIdx="2" presStyleCnt="4"/>
      <dgm:spPr>
        <a:prstGeom prst="blockArc">
          <a:avLst>
            <a:gd name="adj1" fmla="val 5400000"/>
            <a:gd name="adj2" fmla="val 10800000"/>
            <a:gd name="adj3" fmla="val 4638"/>
          </a:avLst>
        </a:prstGeom>
      </dgm:spPr>
      <dgm:t>
        <a:bodyPr/>
        <a:lstStyle/>
        <a:p>
          <a:endParaRPr lang="en-IE"/>
        </a:p>
      </dgm:t>
    </dgm:pt>
    <dgm:pt modelId="{B38E2500-742B-4CB4-B0BF-9DF676468CBC}" type="pres">
      <dgm:prSet presAssocID="{15CA5B0D-C32D-455B-AFB0-EBC3B361700C}" presName="node" presStyleLbl="node1" presStyleIdx="3" presStyleCnt="4" custScaleX="109038" custScaleY="10903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69EB457D-377A-450C-A6C2-60C626D8DB26}" type="pres">
      <dgm:prSet presAssocID="{15CA5B0D-C32D-455B-AFB0-EBC3B361700C}" presName="dummy" presStyleCnt="0"/>
      <dgm:spPr/>
      <dgm:t>
        <a:bodyPr/>
        <a:lstStyle/>
        <a:p>
          <a:endParaRPr lang="en-IE"/>
        </a:p>
      </dgm:t>
    </dgm:pt>
    <dgm:pt modelId="{CF1BFF29-1655-453C-A348-214A21B50B45}" type="pres">
      <dgm:prSet presAssocID="{9A94C313-363D-4096-AA2F-646B5662EC3D}" presName="sibTrans" presStyleLbl="sibTrans2D1" presStyleIdx="3" presStyleCnt="4"/>
      <dgm:spPr>
        <a:prstGeom prst="blockArc">
          <a:avLst>
            <a:gd name="adj1" fmla="val 10800000"/>
            <a:gd name="adj2" fmla="val 16200000"/>
            <a:gd name="adj3" fmla="val 4638"/>
          </a:avLst>
        </a:prstGeom>
      </dgm:spPr>
      <dgm:t>
        <a:bodyPr/>
        <a:lstStyle/>
        <a:p>
          <a:endParaRPr lang="en-IE"/>
        </a:p>
      </dgm:t>
    </dgm:pt>
  </dgm:ptLst>
  <dgm:cxnLst>
    <dgm:cxn modelId="{5D06D344-A90D-4E37-ABD8-D2A4637E4FEC}" type="presOf" srcId="{D8B66EF3-1BE8-4402-BED7-29905F7204F5}" destId="{ED8E49DF-A739-46E6-B210-84A0B0F431FF}" srcOrd="0" destOrd="0" presId="urn:microsoft.com/office/officeart/2005/8/layout/radial6"/>
    <dgm:cxn modelId="{4D77754E-5D4F-4587-93FE-B0F1D9A6E8DA}" type="presOf" srcId="{C0569704-50A7-41EF-9746-0C71A1902DD9}" destId="{3445E4EC-32F1-456B-A546-9BF2E769F14F}" srcOrd="0" destOrd="0" presId="urn:microsoft.com/office/officeart/2005/8/layout/radial6"/>
    <dgm:cxn modelId="{ECE49852-7039-444F-8CF6-C0CD5BFF371D}" type="presOf" srcId="{9A94C313-363D-4096-AA2F-646B5662EC3D}" destId="{CF1BFF29-1655-453C-A348-214A21B50B45}" srcOrd="0" destOrd="0" presId="urn:microsoft.com/office/officeart/2005/8/layout/radial6"/>
    <dgm:cxn modelId="{DECC7E13-528C-4B6C-9D34-1F043CD09B87}" type="presOf" srcId="{8E007938-5920-4926-9C51-27E404BA7FC6}" destId="{2842A33E-F93A-49C2-B97F-13C868E1487E}" srcOrd="0" destOrd="0" presId="urn:microsoft.com/office/officeart/2005/8/layout/radial6"/>
    <dgm:cxn modelId="{51694DB7-73B3-4DBB-96E1-CC7948AC21FC}" type="presOf" srcId="{9BF4CFCC-E9F9-4B7C-AF9C-EF7A9BFAD91F}" destId="{35CE207C-40E4-4C98-8E3D-9EB33632E510}" srcOrd="0" destOrd="0" presId="urn:microsoft.com/office/officeart/2005/8/layout/radial6"/>
    <dgm:cxn modelId="{5F49E2CF-7C0A-45D8-A34C-40B4A38D2C28}" srcId="{8D3541DA-D7EE-43DE-AB1F-4AF5FF6C8CA3}" destId="{CED9FB41-EF8B-4AEA-A2E9-33EEA7B4E795}" srcOrd="0" destOrd="0" parTransId="{C3E135B0-34AB-4183-ADA6-910FFA3674AE}" sibTransId="{D7D5544A-FE2D-4B88-919A-5EFEE50D377C}"/>
    <dgm:cxn modelId="{4BE1AA0F-1820-45C7-ACC0-7C8404653967}" type="presOf" srcId="{147558BB-4386-426A-8872-C52798CA18DF}" destId="{E753AA65-A640-4845-98EE-7CDDB752C48C}" srcOrd="0" destOrd="0" presId="urn:microsoft.com/office/officeart/2005/8/layout/radial6"/>
    <dgm:cxn modelId="{30BA2327-27D6-4272-BF4C-B61A4618A580}" srcId="{147558BB-4386-426A-8872-C52798CA18DF}" destId="{8D3541DA-D7EE-43DE-AB1F-4AF5FF6C8CA3}" srcOrd="0" destOrd="0" parTransId="{67E639F0-4030-4EA4-973A-66469E099682}" sibTransId="{ACBC7824-010F-4837-96FA-D59B6DC00199}"/>
    <dgm:cxn modelId="{349507D3-E0E4-4842-95A8-1440511163A9}" type="presOf" srcId="{D7D5544A-FE2D-4B88-919A-5EFEE50D377C}" destId="{7D4D4922-9007-408A-948B-8301EB278B66}" srcOrd="0" destOrd="0" presId="urn:microsoft.com/office/officeart/2005/8/layout/radial6"/>
    <dgm:cxn modelId="{A14AA36A-1051-41A5-98B8-0DDB3C2329D2}" type="presOf" srcId="{15CA5B0D-C32D-455B-AFB0-EBC3B361700C}" destId="{B38E2500-742B-4CB4-B0BF-9DF676468CBC}" srcOrd="0" destOrd="0" presId="urn:microsoft.com/office/officeart/2005/8/layout/radial6"/>
    <dgm:cxn modelId="{C385DC55-0227-4D88-821E-2260BCE57C43}" srcId="{8D3541DA-D7EE-43DE-AB1F-4AF5FF6C8CA3}" destId="{9BF4CFCC-E9F9-4B7C-AF9C-EF7A9BFAD91F}" srcOrd="1" destOrd="0" parTransId="{0ABE52B8-72F8-4249-9139-A0A859D41D43}" sibTransId="{8E007938-5920-4926-9C51-27E404BA7FC6}"/>
    <dgm:cxn modelId="{A64966C9-1C06-4F21-817F-56C60A4CE4D5}" type="presOf" srcId="{8D3541DA-D7EE-43DE-AB1F-4AF5FF6C8CA3}" destId="{B321514F-30AD-4742-B305-88C35E44C687}" srcOrd="0" destOrd="0" presId="urn:microsoft.com/office/officeart/2005/8/layout/radial6"/>
    <dgm:cxn modelId="{E48C8615-8F58-4A1A-9724-FF07D3BEC9BE}" type="presOf" srcId="{CED9FB41-EF8B-4AEA-A2E9-33EEA7B4E795}" destId="{CB45A515-65DC-4FC8-8D21-AAF0C3F8CB0D}" srcOrd="0" destOrd="0" presId="urn:microsoft.com/office/officeart/2005/8/layout/radial6"/>
    <dgm:cxn modelId="{BBAD258F-23DE-45F2-B72F-3B81DC5EA17A}" srcId="{8D3541DA-D7EE-43DE-AB1F-4AF5FF6C8CA3}" destId="{D8B66EF3-1BE8-4402-BED7-29905F7204F5}" srcOrd="2" destOrd="0" parTransId="{3499D23B-BF7C-416A-84D6-DE7EDA174921}" sibTransId="{C0569704-50A7-41EF-9746-0C71A1902DD9}"/>
    <dgm:cxn modelId="{7AACE5B8-0030-42C0-837C-092B35B4C429}" srcId="{8D3541DA-D7EE-43DE-AB1F-4AF5FF6C8CA3}" destId="{15CA5B0D-C32D-455B-AFB0-EBC3B361700C}" srcOrd="3" destOrd="0" parTransId="{6BE775B2-6B43-4413-9224-E20AEF018556}" sibTransId="{9A94C313-363D-4096-AA2F-646B5662EC3D}"/>
    <dgm:cxn modelId="{F419B996-9659-4538-8096-4807EF79E892}" type="presParOf" srcId="{E753AA65-A640-4845-98EE-7CDDB752C48C}" destId="{B321514F-30AD-4742-B305-88C35E44C687}" srcOrd="0" destOrd="0" presId="urn:microsoft.com/office/officeart/2005/8/layout/radial6"/>
    <dgm:cxn modelId="{2171BCB4-960B-4CE1-9179-B58FFFC19BB1}" type="presParOf" srcId="{E753AA65-A640-4845-98EE-7CDDB752C48C}" destId="{CB45A515-65DC-4FC8-8D21-AAF0C3F8CB0D}" srcOrd="1" destOrd="0" presId="urn:microsoft.com/office/officeart/2005/8/layout/radial6"/>
    <dgm:cxn modelId="{624643B6-2FF4-4403-88F4-A7508CF7C543}" type="presParOf" srcId="{E753AA65-A640-4845-98EE-7CDDB752C48C}" destId="{51797E96-52DE-433C-8290-8EF87FD404CE}" srcOrd="2" destOrd="0" presId="urn:microsoft.com/office/officeart/2005/8/layout/radial6"/>
    <dgm:cxn modelId="{5377D8E6-9C50-4835-B509-5F8AB4328B97}" type="presParOf" srcId="{E753AA65-A640-4845-98EE-7CDDB752C48C}" destId="{7D4D4922-9007-408A-948B-8301EB278B66}" srcOrd="3" destOrd="0" presId="urn:microsoft.com/office/officeart/2005/8/layout/radial6"/>
    <dgm:cxn modelId="{326227B5-F201-43D7-9CEB-8DEF82919DD2}" type="presParOf" srcId="{E753AA65-A640-4845-98EE-7CDDB752C48C}" destId="{35CE207C-40E4-4C98-8E3D-9EB33632E510}" srcOrd="4" destOrd="0" presId="urn:microsoft.com/office/officeart/2005/8/layout/radial6"/>
    <dgm:cxn modelId="{7550B5DE-08F0-4E6F-9C29-B0DD12C9B892}" type="presParOf" srcId="{E753AA65-A640-4845-98EE-7CDDB752C48C}" destId="{3AA4CBC1-E7C3-4F1F-9DD0-0530E767EE7F}" srcOrd="5" destOrd="0" presId="urn:microsoft.com/office/officeart/2005/8/layout/radial6"/>
    <dgm:cxn modelId="{1D141175-CC4E-4D52-8CE3-22BE3BDA4019}" type="presParOf" srcId="{E753AA65-A640-4845-98EE-7CDDB752C48C}" destId="{2842A33E-F93A-49C2-B97F-13C868E1487E}" srcOrd="6" destOrd="0" presId="urn:microsoft.com/office/officeart/2005/8/layout/radial6"/>
    <dgm:cxn modelId="{E6358EF4-18C5-464A-90CE-036A9788A8C9}" type="presParOf" srcId="{E753AA65-A640-4845-98EE-7CDDB752C48C}" destId="{ED8E49DF-A739-46E6-B210-84A0B0F431FF}" srcOrd="7" destOrd="0" presId="urn:microsoft.com/office/officeart/2005/8/layout/radial6"/>
    <dgm:cxn modelId="{38D1E523-5D3A-4AB7-9FD5-F29DB021FAC6}" type="presParOf" srcId="{E753AA65-A640-4845-98EE-7CDDB752C48C}" destId="{128075B8-F8F8-4D7B-BC83-3710226AE09B}" srcOrd="8" destOrd="0" presId="urn:microsoft.com/office/officeart/2005/8/layout/radial6"/>
    <dgm:cxn modelId="{73B42382-005C-4AED-85E0-72B1E81B0CBE}" type="presParOf" srcId="{E753AA65-A640-4845-98EE-7CDDB752C48C}" destId="{3445E4EC-32F1-456B-A546-9BF2E769F14F}" srcOrd="9" destOrd="0" presId="urn:microsoft.com/office/officeart/2005/8/layout/radial6"/>
    <dgm:cxn modelId="{CA78C247-92B1-4FCE-B243-6A09D067D6CD}" type="presParOf" srcId="{E753AA65-A640-4845-98EE-7CDDB752C48C}" destId="{B38E2500-742B-4CB4-B0BF-9DF676468CBC}" srcOrd="10" destOrd="0" presId="urn:microsoft.com/office/officeart/2005/8/layout/radial6"/>
    <dgm:cxn modelId="{D6DAAEE7-AAE5-45A9-8194-033D5AD678C1}" type="presParOf" srcId="{E753AA65-A640-4845-98EE-7CDDB752C48C}" destId="{69EB457D-377A-450C-A6C2-60C626D8DB26}" srcOrd="11" destOrd="0" presId="urn:microsoft.com/office/officeart/2005/8/layout/radial6"/>
    <dgm:cxn modelId="{754CE61E-CD97-4312-B5A9-4634DEDCBBB6}" type="presParOf" srcId="{E753AA65-A640-4845-98EE-7CDDB752C48C}" destId="{CF1BFF29-1655-453C-A348-214A21B50B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BFF29-1655-453C-A348-214A21B50B45}">
      <dsp:nvSpPr>
        <dsp:cNvPr id="0" name=""/>
        <dsp:cNvSpPr/>
      </dsp:nvSpPr>
      <dsp:spPr>
        <a:xfrm>
          <a:off x="1384115" y="492174"/>
          <a:ext cx="3389085" cy="3389085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E4EC-32F1-456B-A546-9BF2E769F14F}">
      <dsp:nvSpPr>
        <dsp:cNvPr id="0" name=""/>
        <dsp:cNvSpPr/>
      </dsp:nvSpPr>
      <dsp:spPr>
        <a:xfrm>
          <a:off x="1384115" y="492174"/>
          <a:ext cx="3389085" cy="3389085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2A33E-F93A-49C2-B97F-13C868E1487E}">
      <dsp:nvSpPr>
        <dsp:cNvPr id="0" name=""/>
        <dsp:cNvSpPr/>
      </dsp:nvSpPr>
      <dsp:spPr>
        <a:xfrm>
          <a:off x="1384115" y="492174"/>
          <a:ext cx="3389085" cy="3389085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D4922-9007-408A-948B-8301EB278B66}">
      <dsp:nvSpPr>
        <dsp:cNvPr id="0" name=""/>
        <dsp:cNvSpPr/>
      </dsp:nvSpPr>
      <dsp:spPr>
        <a:xfrm>
          <a:off x="1384115" y="492174"/>
          <a:ext cx="3389085" cy="3389085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1514F-30AD-4742-B305-88C35E44C687}">
      <dsp:nvSpPr>
        <dsp:cNvPr id="0" name=""/>
        <dsp:cNvSpPr/>
      </dsp:nvSpPr>
      <dsp:spPr>
        <a:xfrm>
          <a:off x="2299974" y="1408032"/>
          <a:ext cx="1557368" cy="15573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Improved Outcomes for Children, Young People and their Families</a:t>
          </a:r>
          <a:endParaRPr lang="en-IE" sz="1100" kern="1200" dirty="0">
            <a:latin typeface="Calibri"/>
            <a:ea typeface="+mn-ea"/>
            <a:cs typeface="+mn-cs"/>
          </a:endParaRPr>
        </a:p>
      </dsp:txBody>
      <dsp:txXfrm>
        <a:off x="2528045" y="1636103"/>
        <a:ext cx="1101226" cy="1101226"/>
      </dsp:txXfrm>
    </dsp:sp>
    <dsp:sp modelId="{CB45A515-65DC-4FC8-8D21-AAF0C3F8CB0D}">
      <dsp:nvSpPr>
        <dsp:cNvPr id="0" name=""/>
        <dsp:cNvSpPr/>
      </dsp:nvSpPr>
      <dsp:spPr>
        <a:xfrm>
          <a:off x="2484315" y="-62923"/>
          <a:ext cx="1188686" cy="11886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Enhancing the Information Base (Data)</a:t>
          </a:r>
          <a:endParaRPr lang="en-IE" sz="1100" kern="1200" dirty="0">
            <a:latin typeface="Calibri"/>
            <a:ea typeface="+mn-ea"/>
            <a:cs typeface="+mn-cs"/>
          </a:endParaRPr>
        </a:p>
      </dsp:txBody>
      <dsp:txXfrm>
        <a:off x="2658394" y="111156"/>
        <a:ext cx="840528" cy="840528"/>
      </dsp:txXfrm>
    </dsp:sp>
    <dsp:sp modelId="{35CE207C-40E4-4C98-8E3D-9EB33632E510}">
      <dsp:nvSpPr>
        <dsp:cNvPr id="0" name=""/>
        <dsp:cNvSpPr/>
      </dsp:nvSpPr>
      <dsp:spPr>
        <a:xfrm>
          <a:off x="4139612" y="1592373"/>
          <a:ext cx="1188686" cy="1188686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Enhancing the Evidence Base (Evidence</a:t>
          </a:r>
          <a:r>
            <a:rPr lang="en-IE" sz="800" kern="1200" dirty="0" smtClean="0">
              <a:latin typeface="Calibri"/>
              <a:ea typeface="+mn-ea"/>
              <a:cs typeface="+mn-cs"/>
            </a:rPr>
            <a:t>)</a:t>
          </a:r>
          <a:endParaRPr lang="en-IE" sz="800" kern="1200" dirty="0">
            <a:latin typeface="Calibri"/>
            <a:ea typeface="+mn-ea"/>
            <a:cs typeface="+mn-cs"/>
          </a:endParaRPr>
        </a:p>
      </dsp:txBody>
      <dsp:txXfrm>
        <a:off x="4313691" y="1766452"/>
        <a:ext cx="840528" cy="840528"/>
      </dsp:txXfrm>
    </dsp:sp>
    <dsp:sp modelId="{ED8E49DF-A739-46E6-B210-84A0B0F431FF}">
      <dsp:nvSpPr>
        <dsp:cNvPr id="0" name=""/>
        <dsp:cNvSpPr/>
      </dsp:nvSpPr>
      <dsp:spPr>
        <a:xfrm>
          <a:off x="2366196" y="3218345"/>
          <a:ext cx="1424923" cy="124733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Enhancing the Capacity of the workforce (Learning &amp; Development)</a:t>
          </a:r>
          <a:endParaRPr lang="en-IE" sz="800" kern="1200" dirty="0">
            <a:latin typeface="Calibri"/>
            <a:ea typeface="+mn-ea"/>
            <a:cs typeface="+mn-cs"/>
          </a:endParaRPr>
        </a:p>
      </dsp:txBody>
      <dsp:txXfrm>
        <a:off x="2574871" y="3401013"/>
        <a:ext cx="1007573" cy="882000"/>
      </dsp:txXfrm>
    </dsp:sp>
    <dsp:sp modelId="{B38E2500-742B-4CB4-B0BF-9DF676468CBC}">
      <dsp:nvSpPr>
        <dsp:cNvPr id="0" name=""/>
        <dsp:cNvSpPr/>
      </dsp:nvSpPr>
      <dsp:spPr>
        <a:xfrm>
          <a:off x="829018" y="1592373"/>
          <a:ext cx="1188686" cy="118868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>
              <a:latin typeface="Calibri"/>
              <a:ea typeface="+mn-ea"/>
              <a:cs typeface="+mn-cs"/>
            </a:rPr>
            <a:t>Enhancing and Sustaining Quality (Delivery)</a:t>
          </a:r>
          <a:endParaRPr lang="en-IE" sz="1100" kern="1200" dirty="0">
            <a:latin typeface="Calibri"/>
            <a:ea typeface="+mn-ea"/>
            <a:cs typeface="+mn-cs"/>
          </a:endParaRPr>
        </a:p>
      </dsp:txBody>
      <dsp:txXfrm>
        <a:off x="1003097" y="1766452"/>
        <a:ext cx="840528" cy="840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750" cy="3436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36" y="1"/>
            <a:ext cx="4301750" cy="3436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20F45-F2AA-4D1C-B8DF-86BC1DC9BEB0}" type="datetimeFigureOut">
              <a:rPr lang="en-IE" smtClean="0"/>
              <a:t>28/06/2019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4345"/>
            <a:ext cx="4301750" cy="341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36" y="6514345"/>
            <a:ext cx="4301750" cy="341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A764-6CAB-45BD-BB71-E1265D9D4D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005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750" cy="3436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36" y="1"/>
            <a:ext cx="4301750" cy="3436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2DF1-BD95-4E51-8C0E-5285779D63CB}" type="datetimeFigureOut">
              <a:rPr lang="en-IE" smtClean="0"/>
              <a:t>28/06/2019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4350"/>
            <a:ext cx="452596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4" y="3257173"/>
            <a:ext cx="7941932" cy="30872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4345"/>
            <a:ext cx="4301750" cy="341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36" y="6514345"/>
            <a:ext cx="4301750" cy="3417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B524-3536-44BC-9EEB-CC45B506704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38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636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449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en-IE" sz="1200" b="0" i="0" u="none" strike="noStrike" cap="none" baseline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180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135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61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992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74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B524-3536-44BC-9EEB-CC45B5067040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36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73547" cy="57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5182" y="2300510"/>
            <a:ext cx="8663284" cy="1323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3047" y="3228848"/>
            <a:ext cx="7107555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CA9D7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CA9D7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7682" y="1326134"/>
            <a:ext cx="441683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29129" y="1326134"/>
            <a:ext cx="4416838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CA9D7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8207" y="656202"/>
            <a:ext cx="811723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CA9D7"/>
                </a:solidFill>
                <a:latin typeface="Lato-Black"/>
                <a:cs typeface="La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6579" y="1601984"/>
            <a:ext cx="8100491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2241" y="5362194"/>
            <a:ext cx="3249168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7682" y="5362194"/>
            <a:ext cx="2335339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0628" y="5362194"/>
            <a:ext cx="2335339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32060" cy="5760085"/>
          </a:xfrm>
          <a:custGeom>
            <a:avLst/>
            <a:gdLst/>
            <a:ahLst/>
            <a:cxnLst/>
            <a:rect l="l" t="t" r="r" b="b"/>
            <a:pathLst>
              <a:path w="10132060" h="5760085">
                <a:moveTo>
                  <a:pt x="0" y="5759996"/>
                </a:moveTo>
                <a:lnTo>
                  <a:pt x="10131958" y="5759996"/>
                </a:lnTo>
                <a:lnTo>
                  <a:pt x="10131958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3CA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1023" y="0"/>
            <a:ext cx="3610974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8080" y="4718316"/>
            <a:ext cx="2496770" cy="6437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spc="20" dirty="0" smtClean="0">
                <a:solidFill>
                  <a:srgbClr val="FFFFFF"/>
                </a:solidFill>
                <a:latin typeface="Lato"/>
                <a:cs typeface="Lato"/>
              </a:rPr>
              <a:t>Ruth Doggett, DCYA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2000" spc="20" dirty="0" smtClean="0">
                <a:solidFill>
                  <a:srgbClr val="FFFFFF"/>
                </a:solidFill>
                <a:latin typeface="Lato"/>
                <a:cs typeface="Lato"/>
              </a:rPr>
              <a:t>19</a:t>
            </a:r>
            <a:r>
              <a:rPr lang="en-GB" sz="2000" spc="20" baseline="30000" dirty="0" smtClean="0">
                <a:solidFill>
                  <a:srgbClr val="FFFFFF"/>
                </a:solidFill>
                <a:latin typeface="Lato"/>
                <a:cs typeface="Lato"/>
              </a:rPr>
              <a:t>th</a:t>
            </a:r>
            <a:r>
              <a:rPr lang="en-GB" sz="2000" spc="20" dirty="0" smtClean="0">
                <a:solidFill>
                  <a:srgbClr val="FFFFFF"/>
                </a:solidFill>
                <a:latin typeface="Lato"/>
                <a:cs typeface="Lato"/>
              </a:rPr>
              <a:t> June </a:t>
            </a:r>
            <a:r>
              <a:rPr sz="2000" spc="20" dirty="0" smtClean="0">
                <a:solidFill>
                  <a:srgbClr val="FFFFFF"/>
                </a:solidFill>
                <a:latin typeface="Lato"/>
                <a:cs typeface="Lato"/>
              </a:rPr>
              <a:t>2019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66A2CD2A-045E-2049-81A4-A71A7F23F201}"/>
              </a:ext>
            </a:extLst>
          </p:cNvPr>
          <p:cNvSpPr txBox="1">
            <a:spLocks/>
          </p:cNvSpPr>
          <p:nvPr/>
        </p:nvSpPr>
        <p:spPr>
          <a:xfrm>
            <a:off x="774575" y="1979528"/>
            <a:ext cx="436499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rgbClr val="3CA9D7"/>
                </a:solidFill>
                <a:latin typeface="Lato-Black"/>
                <a:ea typeface="+mj-ea"/>
                <a:cs typeface="Lato-Black"/>
              </a:defRPr>
            </a:lvl1pPr>
          </a:lstStyle>
          <a:p>
            <a:pPr marL="12700">
              <a:lnSpc>
                <a:spcPts val="6350"/>
              </a:lnSpc>
              <a:spcBef>
                <a:spcPts val="100"/>
              </a:spcBef>
              <a:tabLst>
                <a:tab pos="3119755" algn="l"/>
              </a:tabLst>
            </a:pPr>
            <a:r>
              <a:rPr lang="en-IE" kern="0" dirty="0">
                <a:solidFill>
                  <a:schemeClr val="bg1"/>
                </a:solidFill>
              </a:rPr>
              <a:t>WHAT </a:t>
            </a:r>
            <a:r>
              <a:rPr lang="en-IE" kern="0" dirty="0" smtClean="0">
                <a:solidFill>
                  <a:schemeClr val="bg1"/>
                </a:solidFill>
              </a:rPr>
              <a:t>WORKS</a:t>
            </a:r>
            <a:endParaRPr lang="en-GB" sz="3600" kern="0" dirty="0" smtClean="0">
              <a:solidFill>
                <a:schemeClr val="bg1"/>
              </a:solidFill>
              <a:latin typeface="Lato"/>
            </a:endParaRPr>
          </a:p>
          <a:p>
            <a:pPr marL="12700">
              <a:lnSpc>
                <a:spcPts val="6350"/>
              </a:lnSpc>
              <a:spcBef>
                <a:spcPts val="100"/>
              </a:spcBef>
              <a:tabLst>
                <a:tab pos="3119755" algn="l"/>
              </a:tabLst>
            </a:pPr>
            <a:r>
              <a:rPr lang="en-GB" sz="3600" kern="0" dirty="0" smtClean="0">
                <a:solidFill>
                  <a:schemeClr val="bg1"/>
                </a:solidFill>
                <a:latin typeface="Lato"/>
              </a:rPr>
              <a:t>Launch</a:t>
            </a:r>
            <a:r>
              <a:rPr lang="en-GB" sz="2000" kern="0" dirty="0" smtClean="0">
                <a:solidFill>
                  <a:schemeClr val="bg1"/>
                </a:solidFill>
                <a:latin typeface="Lato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r="19159"/>
          <a:stretch/>
        </p:blipFill>
        <p:spPr>
          <a:xfrm>
            <a:off x="7656986" y="0"/>
            <a:ext cx="2310398" cy="181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0" y="520700"/>
            <a:ext cx="784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 smtClean="0">
                <a:cs typeface="Lato"/>
              </a:rPr>
              <a:t>Supporting Curiosity</a:t>
            </a:r>
            <a:endParaRPr sz="3200" b="0" dirty="0">
              <a:latin typeface="Lato"/>
              <a:cs typeface="La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579" y="1601984"/>
            <a:ext cx="6123305" cy="349582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180"/>
              </a:spcBef>
              <a:buClr>
                <a:srgbClr val="5DB448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What Works Learning Framework 2019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D3272A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Innovation Fund 2018</a:t>
            </a: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D3272A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Network Support Fund 2018/2019</a:t>
            </a:r>
            <a:endParaRPr sz="1600" dirty="0" smtClean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3CA9D7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Executive Leadership Programmes</a:t>
            </a:r>
            <a:endParaRPr sz="1600" dirty="0" smtClean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5DB448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Action Learning Sets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Data Seminar  - 19</a:t>
            </a:r>
            <a:r>
              <a:rPr lang="en-IE" sz="1600" spc="-10" baseline="30000" dirty="0" smtClean="0">
                <a:solidFill>
                  <a:srgbClr val="808285"/>
                </a:solidFill>
                <a:latin typeface="Lato"/>
                <a:cs typeface="Lato"/>
              </a:rPr>
              <a:t>th</a:t>
            </a: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 September 2019</a:t>
            </a: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Using Evidence – 8 one day workshops 2019/2020</a:t>
            </a: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What Works Conference – </a:t>
            </a:r>
            <a:r>
              <a:rPr lang="en-I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Dublin Castle, 5th February 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2020</a:t>
            </a:r>
            <a:endParaRPr lang="en-IE" sz="1600" spc="-10" dirty="0" smtClean="0">
              <a:solidFill>
                <a:schemeClr val="tx1">
                  <a:lumMod val="50000"/>
                  <a:lumOff val="50000"/>
                </a:schemeClr>
              </a:solidFill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  </a:t>
            </a:r>
            <a:endParaRPr sz="1600" dirty="0">
              <a:latin typeface="Lato"/>
              <a:cs typeface="La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49" y="619766"/>
            <a:ext cx="4038600" cy="31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63975" cy="57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570589" y="0"/>
            <a:ext cx="3581409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6513" y="4687368"/>
            <a:ext cx="1534120" cy="722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8207" y="656202"/>
            <a:ext cx="55523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smtClean="0"/>
              <a:t>Work with Us! 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737914" y="2120900"/>
            <a:ext cx="7993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www.etenders.gov.ie </a:t>
            </a:r>
            <a:endParaRPr lang="en-IE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I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Reference: </a:t>
            </a:r>
            <a:r>
              <a:rPr lang="en-I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152596-proj000000184-ssb029c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/>
          <a:stretch/>
        </p:blipFill>
        <p:spPr>
          <a:xfrm>
            <a:off x="3005696" y="1219708"/>
            <a:ext cx="3037241" cy="3066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36" y="1140267"/>
            <a:ext cx="2987253" cy="307770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80891"/>
            <a:ext cx="5410200" cy="1059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572"/>
            <a:ext cx="3137799" cy="33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0" y="139700"/>
            <a:ext cx="784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/>
              <a:t>Better Outcomes, Brighter Futures Cross-Sectoral Priority: </a:t>
            </a:r>
            <a:br>
              <a:rPr lang="en-GB" sz="2000" dirty="0"/>
            </a:br>
            <a:r>
              <a:rPr lang="en-GB" sz="2000" dirty="0"/>
              <a:t>Prevention and Early Intervention</a:t>
            </a:r>
            <a:endParaRPr sz="2000" b="0" dirty="0">
              <a:latin typeface="Lato"/>
              <a:cs typeface="Lato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97" y="863452"/>
            <a:ext cx="5952661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0" y="139700"/>
            <a:ext cx="7848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 smtClean="0">
                <a:latin typeface="Lato"/>
                <a:cs typeface="Lato"/>
              </a:rPr>
              <a:t>Embedding Prevention and Early Intervention into the System</a:t>
            </a:r>
            <a:endParaRPr sz="2000" dirty="0">
              <a:latin typeface="Lato"/>
              <a:cs typeface="Lato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7510545"/>
              </p:ext>
            </p:extLst>
          </p:nvPr>
        </p:nvGraphicFramePr>
        <p:xfrm>
          <a:off x="1339850" y="678618"/>
          <a:ext cx="6157317" cy="440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92100"/>
            <a:ext cx="8082160" cy="3810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20651" y="1397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/>
          </a:p>
          <a:p>
            <a:endParaRPr lang="en-IE" dirty="0"/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IE" dirty="0"/>
              <a:t> </a:t>
            </a:r>
            <a:r>
              <a:rPr lang="en-IE" dirty="0">
                <a:solidFill>
                  <a:srgbClr val="92D050"/>
                </a:solidFill>
              </a:rPr>
              <a:t>W</a:t>
            </a:r>
            <a:r>
              <a:rPr lang="en-IE" dirty="0">
                <a:solidFill>
                  <a:srgbClr val="FFC000"/>
                </a:solidFill>
              </a:rPr>
              <a:t>O</a:t>
            </a:r>
            <a:r>
              <a:rPr lang="en-IE" dirty="0">
                <a:solidFill>
                  <a:srgbClr val="FF0000"/>
                </a:solidFill>
              </a:rPr>
              <a:t>R</a:t>
            </a:r>
            <a:r>
              <a:rPr lang="en-IE" dirty="0">
                <a:solidFill>
                  <a:srgbClr val="7030A0"/>
                </a:solidFill>
              </a:rPr>
              <a:t>K</a:t>
            </a:r>
            <a:r>
              <a:rPr lang="en-IE" dirty="0">
                <a:solidFill>
                  <a:srgbClr val="00B0F0"/>
                </a:solidFill>
              </a:rPr>
              <a:t>S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about working together to ensure that Ireland is one of the best countries in the world for our children and young people to grow up.</a:t>
            </a:r>
          </a:p>
          <a:p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IE" dirty="0"/>
              <a:t> </a:t>
            </a:r>
            <a:r>
              <a:rPr lang="en-IE" dirty="0">
                <a:solidFill>
                  <a:srgbClr val="92D050"/>
                </a:solidFill>
              </a:rPr>
              <a:t>W</a:t>
            </a:r>
            <a:r>
              <a:rPr lang="en-IE" dirty="0">
                <a:solidFill>
                  <a:srgbClr val="FFC000"/>
                </a:solidFill>
              </a:rPr>
              <a:t>O</a:t>
            </a:r>
            <a:r>
              <a:rPr lang="en-IE" dirty="0">
                <a:solidFill>
                  <a:srgbClr val="FF0000"/>
                </a:solidFill>
              </a:rPr>
              <a:t>R</a:t>
            </a:r>
            <a:r>
              <a:rPr lang="en-IE" dirty="0">
                <a:solidFill>
                  <a:srgbClr val="7030A0"/>
                </a:solidFill>
              </a:rPr>
              <a:t>K</a:t>
            </a:r>
            <a:r>
              <a:rPr lang="en-IE" dirty="0">
                <a:solidFill>
                  <a:srgbClr val="00B0F0"/>
                </a:solidFill>
              </a:rPr>
              <a:t>S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about bringing together, sharing, questioning and using all the evidence we have about what works to improve children and young people’s lives today so that they may have brighter tomorrows.</a:t>
            </a:r>
          </a:p>
          <a:p>
            <a:endParaRPr lang="en-IE" dirty="0"/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IE" dirty="0"/>
              <a:t> </a:t>
            </a:r>
            <a:r>
              <a:rPr lang="en-IE" dirty="0">
                <a:solidFill>
                  <a:srgbClr val="92D050"/>
                </a:solidFill>
              </a:rPr>
              <a:t>W</a:t>
            </a:r>
            <a:r>
              <a:rPr lang="en-IE" dirty="0">
                <a:solidFill>
                  <a:srgbClr val="FFC000"/>
                </a:solidFill>
              </a:rPr>
              <a:t>O</a:t>
            </a:r>
            <a:r>
              <a:rPr lang="en-IE" dirty="0">
                <a:solidFill>
                  <a:srgbClr val="FF0000"/>
                </a:solidFill>
              </a:rPr>
              <a:t>R</a:t>
            </a:r>
            <a:r>
              <a:rPr lang="en-IE" dirty="0">
                <a:solidFill>
                  <a:srgbClr val="7030A0"/>
                </a:solidFill>
              </a:rPr>
              <a:t>K</a:t>
            </a:r>
            <a:r>
              <a:rPr lang="en-IE" dirty="0">
                <a:solidFill>
                  <a:srgbClr val="00B0F0"/>
                </a:solidFill>
              </a:rPr>
              <a:t>S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about fostering persistent curiosity amongst those working to improve the lives of children and young people in Ireland.</a:t>
            </a:r>
          </a:p>
          <a:p>
            <a:endParaRPr lang="en-IE" dirty="0"/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n-IE" dirty="0"/>
              <a:t> </a:t>
            </a:r>
            <a:r>
              <a:rPr lang="en-IE" dirty="0">
                <a:solidFill>
                  <a:srgbClr val="92D050"/>
                </a:solidFill>
              </a:rPr>
              <a:t>W</a:t>
            </a:r>
            <a:r>
              <a:rPr lang="en-IE" dirty="0">
                <a:solidFill>
                  <a:srgbClr val="FFC000"/>
                </a:solidFill>
              </a:rPr>
              <a:t>O</a:t>
            </a:r>
            <a:r>
              <a:rPr lang="en-IE" dirty="0">
                <a:solidFill>
                  <a:srgbClr val="FF0000"/>
                </a:solidFill>
              </a:rPr>
              <a:t>R</a:t>
            </a:r>
            <a:r>
              <a:rPr lang="en-IE" dirty="0">
                <a:solidFill>
                  <a:srgbClr val="7030A0"/>
                </a:solidFill>
              </a:rPr>
              <a:t>K</a:t>
            </a:r>
            <a:r>
              <a:rPr lang="en-IE" dirty="0">
                <a:solidFill>
                  <a:srgbClr val="00B0F0"/>
                </a:solidFill>
              </a:rPr>
              <a:t>S</a:t>
            </a:r>
            <a:r>
              <a:rPr lang="en-IE" dirty="0" smtClean="0"/>
              <a:t>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about supporting those working with and for children, young people and their families in doing the right things, in the right way and at the right time.</a:t>
            </a:r>
          </a:p>
          <a:p>
            <a:endParaRPr lang="en-IE" dirty="0"/>
          </a:p>
          <a:p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good to share. Learn WHAT </a:t>
            </a:r>
            <a:r>
              <a:rPr lang="en-IE" dirty="0">
                <a:solidFill>
                  <a:srgbClr val="92D050"/>
                </a:solidFill>
              </a:rPr>
              <a:t>W</a:t>
            </a:r>
            <a:r>
              <a:rPr lang="en-IE" dirty="0">
                <a:solidFill>
                  <a:srgbClr val="FFC000"/>
                </a:solidFill>
              </a:rPr>
              <a:t>O</a:t>
            </a:r>
            <a:r>
              <a:rPr lang="en-IE" dirty="0">
                <a:solidFill>
                  <a:srgbClr val="FF0000"/>
                </a:solidFill>
              </a:rPr>
              <a:t>R</a:t>
            </a:r>
            <a:r>
              <a:rPr lang="en-IE" dirty="0">
                <a:solidFill>
                  <a:srgbClr val="7030A0"/>
                </a:solidFill>
              </a:rPr>
              <a:t>K</a:t>
            </a:r>
            <a:r>
              <a:rPr lang="en-IE" dirty="0">
                <a:solidFill>
                  <a:srgbClr val="00B0F0"/>
                </a:solidFill>
              </a:rPr>
              <a:t>S</a:t>
            </a:r>
            <a:endParaRPr lang="en-IE" dirty="0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730250" y="139700"/>
            <a:ext cx="7848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 smtClean="0"/>
              <a:t>What is What </a:t>
            </a:r>
            <a:r>
              <a:rPr lang="en-GB" sz="3200" dirty="0" smtClean="0">
                <a:solidFill>
                  <a:srgbClr val="92D050"/>
                </a:solidFill>
              </a:rPr>
              <a:t>W</a:t>
            </a:r>
            <a:r>
              <a:rPr lang="en-GB" sz="3200" dirty="0" smtClean="0">
                <a:solidFill>
                  <a:srgbClr val="FFC000"/>
                </a:solidFill>
              </a:rPr>
              <a:t>o</a:t>
            </a:r>
            <a:r>
              <a:rPr lang="en-GB" sz="3200" dirty="0" smtClean="0">
                <a:solidFill>
                  <a:srgbClr val="FF0000"/>
                </a:solidFill>
              </a:rPr>
              <a:t>r</a:t>
            </a:r>
            <a:r>
              <a:rPr lang="en-GB" sz="3200" dirty="0" smtClean="0">
                <a:solidFill>
                  <a:srgbClr val="7030A0"/>
                </a:solidFill>
              </a:rPr>
              <a:t>k</a:t>
            </a:r>
            <a:r>
              <a:rPr lang="en-GB" sz="3200" dirty="0" smtClean="0">
                <a:solidFill>
                  <a:srgbClr val="00B0F0"/>
                </a:solidFill>
              </a:rPr>
              <a:t>s</a:t>
            </a:r>
            <a:r>
              <a:rPr lang="en-GB" sz="3200" dirty="0" smtClean="0"/>
              <a:t> About?</a:t>
            </a:r>
            <a:endParaRPr sz="3200" b="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86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4450" y="1663700"/>
            <a:ext cx="487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 smtClean="0">
                <a:cs typeface="Lato"/>
              </a:rPr>
              <a:t>https://whatworks.gov.ie</a:t>
            </a:r>
            <a:endParaRPr sz="3200" b="0" dirty="0">
              <a:latin typeface="Lato"/>
              <a:cs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" y="20564"/>
            <a:ext cx="2538475" cy="57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207" y="656202"/>
            <a:ext cx="81172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 smtClean="0">
                <a:cs typeface="Lato"/>
              </a:rPr>
              <a:t>Improving Access and use of Data</a:t>
            </a:r>
            <a:endParaRPr sz="3200" b="0" dirty="0">
              <a:latin typeface="Lato"/>
              <a:cs typeface="Lato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47655"/>
            <a:ext cx="4416425" cy="296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6"/>
          <p:cNvSpPr txBox="1">
            <a:spLocks noGrp="1"/>
          </p:cNvSpPr>
          <p:nvPr>
            <p:ph sz="half" idx="3"/>
          </p:nvPr>
        </p:nvSpPr>
        <p:spPr>
          <a:xfrm>
            <a:off x="5149850" y="1968500"/>
            <a:ext cx="4416838" cy="155940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180"/>
              </a:spcBef>
              <a:buClr>
                <a:srgbClr val="5DB448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Outcomes for Children Data Hub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Department and Sector Wide Initiatives</a:t>
            </a:r>
            <a:endParaRPr sz="1600" dirty="0" smtClean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D3272A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Toolkits and Guides</a:t>
            </a:r>
            <a:endParaRPr sz="1600" dirty="0" smtClean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722F7D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Case Studies </a:t>
            </a:r>
            <a:endParaRPr sz="16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540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000" y="1530618"/>
            <a:ext cx="4416425" cy="339512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861524" y="0"/>
            <a:ext cx="2290474" cy="5759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526" y="368300"/>
            <a:ext cx="81172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200" dirty="0" smtClean="0">
                <a:cs typeface="Lato"/>
              </a:rPr>
              <a:t>Improving Access and use of Evidence</a:t>
            </a:r>
            <a:endParaRPr sz="3200" b="0" dirty="0">
              <a:latin typeface="Lato"/>
              <a:cs typeface="Lato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01650" y="1358900"/>
            <a:ext cx="4330006" cy="4784725"/>
            <a:chOff x="527956" y="1165648"/>
            <a:chExt cx="4899662" cy="4443821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755" y="1165648"/>
              <a:ext cx="1608943" cy="213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56" y="3305338"/>
              <a:ext cx="1704533" cy="229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31" y="3268975"/>
              <a:ext cx="1594962" cy="234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531" y="3292151"/>
              <a:ext cx="1616087" cy="231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26" y="1173082"/>
              <a:ext cx="1711678" cy="21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488" y="1169365"/>
              <a:ext cx="1594962" cy="214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Content Placeholder 9"/>
          <p:cNvPicPr>
            <a:picLocks noGrp="1" noChangeAspect="1"/>
          </p:cNvPicPr>
          <p:nvPr>
            <p:ph sz="half" idx="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1206500"/>
            <a:ext cx="3276600" cy="4648677"/>
          </a:xfrm>
        </p:spPr>
      </p:pic>
      <p:sp>
        <p:nvSpPr>
          <p:cNvPr id="18" name="object 6"/>
          <p:cNvSpPr txBox="1"/>
          <p:nvPr/>
        </p:nvSpPr>
        <p:spPr>
          <a:xfrm>
            <a:off x="5530850" y="1080440"/>
            <a:ext cx="2685834" cy="243912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180"/>
              </a:spcBef>
              <a:buClr>
                <a:srgbClr val="5DB448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spc="-10" dirty="0" smtClean="0">
                <a:solidFill>
                  <a:srgbClr val="808285"/>
                </a:solidFill>
                <a:latin typeface="Lato"/>
                <a:cs typeface="Lato"/>
              </a:rPr>
              <a:t>Evidence Matrix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F4801F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Evidence Reviews 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D3272A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Emerging Research 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722F7D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Implementation and Improvement Science </a:t>
            </a:r>
            <a:endParaRPr sz="1600" dirty="0">
              <a:latin typeface="Lato"/>
              <a:cs typeface="Lato"/>
            </a:endParaRPr>
          </a:p>
          <a:p>
            <a:pPr marL="294005" indent="-281305">
              <a:lnSpc>
                <a:spcPct val="100000"/>
              </a:lnSpc>
              <a:spcBef>
                <a:spcPts val="1080"/>
              </a:spcBef>
              <a:buClr>
                <a:srgbClr val="3CA9D7"/>
              </a:buClr>
              <a:buFont typeface="Lato-Light"/>
              <a:buChar char="•"/>
              <a:tabLst>
                <a:tab pos="294005" algn="l"/>
                <a:tab pos="294640" algn="l"/>
              </a:tabLst>
            </a:pPr>
            <a:r>
              <a:rPr lang="en-IE" sz="1600" dirty="0" smtClean="0">
                <a:solidFill>
                  <a:srgbClr val="808285"/>
                </a:solidFill>
                <a:latin typeface="Lato"/>
                <a:cs typeface="Lato"/>
              </a:rPr>
              <a:t>Toolkits, Guides &amp; Briefings</a:t>
            </a:r>
            <a:endParaRPr sz="1600" dirty="0"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972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309</Words>
  <Application>Microsoft Office PowerPoint</Application>
  <PresentationFormat>Custom</PresentationFormat>
  <Paragraphs>61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Better Outcomes, Brighter Futures Cross-Sectoral Priority:  Prevention and Early Intervention</vt:lpstr>
      <vt:lpstr>Embedding Prevention and Early Intervention into the System</vt:lpstr>
      <vt:lpstr>PowerPoint Presentation</vt:lpstr>
      <vt:lpstr>What is What Works About?</vt:lpstr>
      <vt:lpstr>https://whatworks.gov.ie</vt:lpstr>
      <vt:lpstr>Improving Access and use of Data</vt:lpstr>
      <vt:lpstr>Improving Access and use of Evidence</vt:lpstr>
      <vt:lpstr>Supporting Curiosity</vt:lpstr>
      <vt:lpstr>Work with Us!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Works PP Template Ideas</dc:title>
  <dc:creator>Ruth Doggett</dc:creator>
  <cp:lastModifiedBy>Ruth Doggett</cp:lastModifiedBy>
  <cp:revision>36</cp:revision>
  <cp:lastPrinted>2019-06-18T14:31:08Z</cp:lastPrinted>
  <dcterms:created xsi:type="dcterms:W3CDTF">2019-05-29T11:03:15Z</dcterms:created>
  <dcterms:modified xsi:type="dcterms:W3CDTF">2019-06-28T08:48:48Z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2019-05-29T00:00:00Z</vt:filetime>
  </property>
</Properties>
</file>